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5" r:id="rId3"/>
    <p:sldId id="330" r:id="rId4"/>
    <p:sldId id="324" r:id="rId5"/>
    <p:sldId id="326" r:id="rId6"/>
    <p:sldId id="328" r:id="rId7"/>
    <p:sldId id="327" r:id="rId8"/>
    <p:sldId id="315" r:id="rId9"/>
    <p:sldId id="332" r:id="rId10"/>
    <p:sldId id="329" r:id="rId11"/>
    <p:sldId id="331" r:id="rId12"/>
    <p:sldId id="261" r:id="rId13"/>
    <p:sldId id="265" r:id="rId14"/>
  </p:sldIdLst>
  <p:sldSz cx="118872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552" y="67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90D017-3B7A-45DF-B62B-36A0263EB828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AE7AD1-3638-465A-A5C9-E96E3D7E3187}">
      <dgm:prSet custT="1"/>
      <dgm:spPr/>
      <dgm:t>
        <a:bodyPr/>
        <a:lstStyle/>
        <a:p>
          <a:pPr algn="just"/>
          <a:endParaRPr lang="en-US" sz="2300" dirty="0"/>
        </a:p>
      </dgm:t>
    </dgm:pt>
    <dgm:pt modelId="{550E3D25-E674-41C3-AE2A-87BACC1D8593}" type="parTrans" cxnId="{FD66F5A2-BD0A-439A-BAEA-945974812C2D}">
      <dgm:prSet/>
      <dgm:spPr/>
      <dgm:t>
        <a:bodyPr/>
        <a:lstStyle/>
        <a:p>
          <a:endParaRPr lang="en-US" sz="2000"/>
        </a:p>
      </dgm:t>
    </dgm:pt>
    <dgm:pt modelId="{BFC22899-3A55-4BAB-A22C-AB9D4D973826}" type="sibTrans" cxnId="{FD66F5A2-BD0A-439A-BAEA-945974812C2D}">
      <dgm:prSet/>
      <dgm:spPr/>
      <dgm:t>
        <a:bodyPr/>
        <a:lstStyle/>
        <a:p>
          <a:endParaRPr lang="en-US" sz="2000"/>
        </a:p>
      </dgm:t>
    </dgm:pt>
    <dgm:pt modelId="{AF28BB5F-0E82-450D-A612-1456ABD2DE28}">
      <dgm:prSet custT="1"/>
      <dgm:spPr/>
      <dgm:t>
        <a:bodyPr/>
        <a:lstStyle/>
        <a:p>
          <a:pPr algn="just"/>
          <a:endParaRPr lang="en-US" sz="2400" b="0" dirty="0" smtClean="0"/>
        </a:p>
        <a:p>
          <a:pPr algn="l"/>
          <a:endParaRPr lang="en-US" sz="2400" b="1" dirty="0"/>
        </a:p>
      </dgm:t>
    </dgm:pt>
    <dgm:pt modelId="{7FBDC0DD-45C5-48E1-B3A8-B1B0564B2D01}" type="parTrans" cxnId="{F1BC469C-756C-4E40-98A1-DBEFE5952434}">
      <dgm:prSet/>
      <dgm:spPr/>
      <dgm:t>
        <a:bodyPr/>
        <a:lstStyle/>
        <a:p>
          <a:endParaRPr lang="en-US" sz="2000"/>
        </a:p>
      </dgm:t>
    </dgm:pt>
    <dgm:pt modelId="{78A4AF86-95EB-425A-B34D-07DB67B89EB2}" type="sibTrans" cxnId="{F1BC469C-756C-4E40-98A1-DBEFE5952434}">
      <dgm:prSet/>
      <dgm:spPr/>
      <dgm:t>
        <a:bodyPr/>
        <a:lstStyle/>
        <a:p>
          <a:endParaRPr lang="en-US" sz="2000"/>
        </a:p>
      </dgm:t>
    </dgm:pt>
    <dgm:pt modelId="{8E6F3B48-C605-46BD-9E96-E4D3928FAF41}" type="pres">
      <dgm:prSet presAssocID="{DE90D017-3B7A-45DF-B62B-36A0263EB8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4D8AC15-BAE2-4A7A-B5CF-3D4922B7B0AD}" type="pres">
      <dgm:prSet presAssocID="{C6AE7AD1-3638-465A-A5C9-E96E3D7E3187}" presName="thickLine" presStyleLbl="alignNode1" presStyleIdx="0" presStyleCnt="2"/>
      <dgm:spPr/>
    </dgm:pt>
    <dgm:pt modelId="{E44DB6EE-D834-497C-B91D-B4619CE6EBE0}" type="pres">
      <dgm:prSet presAssocID="{C6AE7AD1-3638-465A-A5C9-E96E3D7E3187}" presName="horz1" presStyleCnt="0"/>
      <dgm:spPr/>
    </dgm:pt>
    <dgm:pt modelId="{24A20850-EE9C-4C81-81A7-85BA1DFB5A17}" type="pres">
      <dgm:prSet presAssocID="{C6AE7AD1-3638-465A-A5C9-E96E3D7E3187}" presName="tx1" presStyleLbl="revTx" presStyleIdx="0" presStyleCnt="2"/>
      <dgm:spPr/>
      <dgm:t>
        <a:bodyPr/>
        <a:lstStyle/>
        <a:p>
          <a:endParaRPr lang="en-US"/>
        </a:p>
      </dgm:t>
    </dgm:pt>
    <dgm:pt modelId="{410DBD09-C531-4DB6-8C61-E31621E9780A}" type="pres">
      <dgm:prSet presAssocID="{C6AE7AD1-3638-465A-A5C9-E96E3D7E3187}" presName="vert1" presStyleCnt="0"/>
      <dgm:spPr/>
    </dgm:pt>
    <dgm:pt modelId="{4186324F-EF2B-4F5C-894D-35D4CDDE9DA1}" type="pres">
      <dgm:prSet presAssocID="{AF28BB5F-0E82-450D-A612-1456ABD2DE28}" presName="thickLine" presStyleLbl="alignNode1" presStyleIdx="1" presStyleCnt="2" custLinFactY="-200000" custLinFactNeighborX="21429" custLinFactNeighborY="-263358"/>
      <dgm:spPr/>
    </dgm:pt>
    <dgm:pt modelId="{304DC782-0806-4CD2-9858-B6041D97CE2C}" type="pres">
      <dgm:prSet presAssocID="{AF28BB5F-0E82-450D-A612-1456ABD2DE28}" presName="horz1" presStyleCnt="0"/>
      <dgm:spPr/>
    </dgm:pt>
    <dgm:pt modelId="{EAA14C75-574E-4F14-9BF0-E78889FB31EF}" type="pres">
      <dgm:prSet presAssocID="{AF28BB5F-0E82-450D-A612-1456ABD2DE28}" presName="tx1" presStyleLbl="revTx" presStyleIdx="1" presStyleCnt="2" custScaleY="47481" custLinFactNeighborX="1021" custLinFactNeighborY="-86374"/>
      <dgm:spPr/>
      <dgm:t>
        <a:bodyPr/>
        <a:lstStyle/>
        <a:p>
          <a:endParaRPr lang="en-US"/>
        </a:p>
      </dgm:t>
    </dgm:pt>
    <dgm:pt modelId="{16AF3515-A639-4277-9F3C-3CD04BCCC684}" type="pres">
      <dgm:prSet presAssocID="{AF28BB5F-0E82-450D-A612-1456ABD2DE28}" presName="vert1" presStyleCnt="0"/>
      <dgm:spPr/>
    </dgm:pt>
  </dgm:ptLst>
  <dgm:cxnLst>
    <dgm:cxn modelId="{9247BF3E-371C-494C-8D69-C27D9B1C6CB2}" type="presOf" srcId="{C6AE7AD1-3638-465A-A5C9-E96E3D7E3187}" destId="{24A20850-EE9C-4C81-81A7-85BA1DFB5A17}" srcOrd="0" destOrd="0" presId="urn:microsoft.com/office/officeart/2008/layout/LinedList"/>
    <dgm:cxn modelId="{D05339B5-82CE-461A-8482-71E6BB83F612}" type="presOf" srcId="{AF28BB5F-0E82-450D-A612-1456ABD2DE28}" destId="{EAA14C75-574E-4F14-9BF0-E78889FB31EF}" srcOrd="0" destOrd="0" presId="urn:microsoft.com/office/officeart/2008/layout/LinedList"/>
    <dgm:cxn modelId="{F1BC469C-756C-4E40-98A1-DBEFE5952434}" srcId="{DE90D017-3B7A-45DF-B62B-36A0263EB828}" destId="{AF28BB5F-0E82-450D-A612-1456ABD2DE28}" srcOrd="1" destOrd="0" parTransId="{7FBDC0DD-45C5-48E1-B3A8-B1B0564B2D01}" sibTransId="{78A4AF86-95EB-425A-B34D-07DB67B89EB2}"/>
    <dgm:cxn modelId="{FD66F5A2-BD0A-439A-BAEA-945974812C2D}" srcId="{DE90D017-3B7A-45DF-B62B-36A0263EB828}" destId="{C6AE7AD1-3638-465A-A5C9-E96E3D7E3187}" srcOrd="0" destOrd="0" parTransId="{550E3D25-E674-41C3-AE2A-87BACC1D8593}" sibTransId="{BFC22899-3A55-4BAB-A22C-AB9D4D973826}"/>
    <dgm:cxn modelId="{51537D72-E282-46B1-A1EA-B7570A9D49F9}" type="presOf" srcId="{DE90D017-3B7A-45DF-B62B-36A0263EB828}" destId="{8E6F3B48-C605-46BD-9E96-E4D3928FAF41}" srcOrd="0" destOrd="0" presId="urn:microsoft.com/office/officeart/2008/layout/LinedList"/>
    <dgm:cxn modelId="{B2529D27-9EB9-40F4-AE71-46970B5C8EFF}" type="presParOf" srcId="{8E6F3B48-C605-46BD-9E96-E4D3928FAF41}" destId="{94D8AC15-BAE2-4A7A-B5CF-3D4922B7B0AD}" srcOrd="0" destOrd="0" presId="urn:microsoft.com/office/officeart/2008/layout/LinedList"/>
    <dgm:cxn modelId="{3772E562-52E3-4FB2-9F79-F32F2ACAC7C3}" type="presParOf" srcId="{8E6F3B48-C605-46BD-9E96-E4D3928FAF41}" destId="{E44DB6EE-D834-497C-B91D-B4619CE6EBE0}" srcOrd="1" destOrd="0" presId="urn:microsoft.com/office/officeart/2008/layout/LinedList"/>
    <dgm:cxn modelId="{38B398F8-6415-4A17-885B-F9D3406AD6A8}" type="presParOf" srcId="{E44DB6EE-D834-497C-B91D-B4619CE6EBE0}" destId="{24A20850-EE9C-4C81-81A7-85BA1DFB5A17}" srcOrd="0" destOrd="0" presId="urn:microsoft.com/office/officeart/2008/layout/LinedList"/>
    <dgm:cxn modelId="{D677A8CA-7D62-4DB8-8EC6-114F755BC3D9}" type="presParOf" srcId="{E44DB6EE-D834-497C-B91D-B4619CE6EBE0}" destId="{410DBD09-C531-4DB6-8C61-E31621E9780A}" srcOrd="1" destOrd="0" presId="urn:microsoft.com/office/officeart/2008/layout/LinedList"/>
    <dgm:cxn modelId="{254A0354-9F2B-41C5-8E91-740E4B7C3857}" type="presParOf" srcId="{8E6F3B48-C605-46BD-9E96-E4D3928FAF41}" destId="{4186324F-EF2B-4F5C-894D-35D4CDDE9DA1}" srcOrd="2" destOrd="0" presId="urn:microsoft.com/office/officeart/2008/layout/LinedList"/>
    <dgm:cxn modelId="{7B4E80DC-0F1F-4335-9967-796BFE7829DF}" type="presParOf" srcId="{8E6F3B48-C605-46BD-9E96-E4D3928FAF41}" destId="{304DC782-0806-4CD2-9858-B6041D97CE2C}" srcOrd="3" destOrd="0" presId="urn:microsoft.com/office/officeart/2008/layout/LinedList"/>
    <dgm:cxn modelId="{1498A326-7785-4BA2-BA62-3B2B1C9A080F}" type="presParOf" srcId="{304DC782-0806-4CD2-9858-B6041D97CE2C}" destId="{EAA14C75-574E-4F14-9BF0-E78889FB31EF}" srcOrd="0" destOrd="0" presId="urn:microsoft.com/office/officeart/2008/layout/LinedList"/>
    <dgm:cxn modelId="{5448BF9B-0A2B-4112-85F1-BAC6D9F64B93}" type="presParOf" srcId="{304DC782-0806-4CD2-9858-B6041D97CE2C}" destId="{16AF3515-A639-4277-9F3C-3CD04BCCC6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90D017-3B7A-45DF-B62B-36A0263EB828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AE7AD1-3638-465A-A5C9-E96E3D7E3187}">
      <dgm:prSet custT="1"/>
      <dgm:spPr/>
      <dgm:t>
        <a:bodyPr/>
        <a:lstStyle/>
        <a:p>
          <a:pPr algn="just"/>
          <a:r>
            <a:rPr lang="en-IN" sz="2300" dirty="0" smtClean="0"/>
            <a:t>PDs/ADMs from each District participated one day workshop conducted by P&amp;C Department under the chairmanship of Development Commissioner</a:t>
          </a:r>
          <a:endParaRPr lang="en-US" sz="2300" dirty="0"/>
        </a:p>
      </dgm:t>
    </dgm:pt>
    <dgm:pt modelId="{550E3D25-E674-41C3-AE2A-87BACC1D8593}" type="parTrans" cxnId="{FD66F5A2-BD0A-439A-BAEA-945974812C2D}">
      <dgm:prSet/>
      <dgm:spPr/>
      <dgm:t>
        <a:bodyPr/>
        <a:lstStyle/>
        <a:p>
          <a:endParaRPr lang="en-US" sz="2000"/>
        </a:p>
      </dgm:t>
    </dgm:pt>
    <dgm:pt modelId="{BFC22899-3A55-4BAB-A22C-AB9D4D973826}" type="sibTrans" cxnId="{FD66F5A2-BD0A-439A-BAEA-945974812C2D}">
      <dgm:prSet/>
      <dgm:spPr/>
      <dgm:t>
        <a:bodyPr/>
        <a:lstStyle/>
        <a:p>
          <a:endParaRPr lang="en-US" sz="2000"/>
        </a:p>
      </dgm:t>
    </dgm:pt>
    <dgm:pt modelId="{55D48FB8-DE7E-4C9B-8217-8C5C6BEDEF44}">
      <dgm:prSet custT="1"/>
      <dgm:spPr/>
      <dgm:t>
        <a:bodyPr/>
        <a:lstStyle/>
        <a:p>
          <a:pPr algn="just"/>
          <a:r>
            <a:rPr lang="en-US" sz="2300" dirty="0" err="1" smtClean="0"/>
            <a:t>Addl</a:t>
          </a:r>
          <a:r>
            <a:rPr lang="en-US" sz="2300" dirty="0" smtClean="0"/>
            <a:t> PD (</a:t>
          </a:r>
          <a:r>
            <a:rPr lang="en-US" sz="2300" dirty="0" err="1" smtClean="0"/>
            <a:t>Admn</a:t>
          </a:r>
          <a:r>
            <a:rPr lang="en-US" sz="2300" dirty="0" smtClean="0"/>
            <a:t>), District </a:t>
          </a:r>
          <a:r>
            <a:rPr lang="en-US" sz="2300" dirty="0" err="1" smtClean="0"/>
            <a:t>Panchayat</a:t>
          </a:r>
          <a:r>
            <a:rPr lang="en-US" sz="2300" dirty="0" smtClean="0"/>
            <a:t> Officers, Asst. Project Directors and District Project Managers(RGSA participated two days Orientation workshop conducted by SIRD&amp;PR.) – (Two Batch 51+59=110)</a:t>
          </a:r>
          <a:endParaRPr lang="en-US" sz="2300" dirty="0"/>
        </a:p>
      </dgm:t>
    </dgm:pt>
    <dgm:pt modelId="{3238D994-AFA2-4FDC-A48D-239430EC30A2}" type="parTrans" cxnId="{37087D2D-882B-4A6A-A4C3-8F57746F6A14}">
      <dgm:prSet/>
      <dgm:spPr/>
      <dgm:t>
        <a:bodyPr/>
        <a:lstStyle/>
        <a:p>
          <a:endParaRPr lang="en-US" sz="2000"/>
        </a:p>
      </dgm:t>
    </dgm:pt>
    <dgm:pt modelId="{1A687856-0E6E-483A-92D3-08C19BDE750F}" type="sibTrans" cxnId="{37087D2D-882B-4A6A-A4C3-8F57746F6A14}">
      <dgm:prSet/>
      <dgm:spPr/>
      <dgm:t>
        <a:bodyPr/>
        <a:lstStyle/>
        <a:p>
          <a:endParaRPr lang="en-US" sz="2000"/>
        </a:p>
      </dgm:t>
    </dgm:pt>
    <dgm:pt modelId="{AF28BB5F-0E82-450D-A612-1456ABD2DE28}">
      <dgm:prSet custT="1"/>
      <dgm:spPr/>
      <dgm:t>
        <a:bodyPr/>
        <a:lstStyle/>
        <a:p>
          <a:endParaRPr lang="en-US" sz="2300" b="1" dirty="0"/>
        </a:p>
      </dgm:t>
    </dgm:pt>
    <dgm:pt modelId="{7FBDC0DD-45C5-48E1-B3A8-B1B0564B2D01}" type="parTrans" cxnId="{F1BC469C-756C-4E40-98A1-DBEFE5952434}">
      <dgm:prSet/>
      <dgm:spPr/>
      <dgm:t>
        <a:bodyPr/>
        <a:lstStyle/>
        <a:p>
          <a:endParaRPr lang="en-US" sz="2000"/>
        </a:p>
      </dgm:t>
    </dgm:pt>
    <dgm:pt modelId="{78A4AF86-95EB-425A-B34D-07DB67B89EB2}" type="sibTrans" cxnId="{F1BC469C-756C-4E40-98A1-DBEFE5952434}">
      <dgm:prSet/>
      <dgm:spPr/>
      <dgm:t>
        <a:bodyPr/>
        <a:lstStyle/>
        <a:p>
          <a:endParaRPr lang="en-US" sz="2000"/>
        </a:p>
      </dgm:t>
    </dgm:pt>
    <dgm:pt modelId="{8E6F3B48-C605-46BD-9E96-E4D3928FAF41}" type="pres">
      <dgm:prSet presAssocID="{DE90D017-3B7A-45DF-B62B-36A0263EB8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4D8AC15-BAE2-4A7A-B5CF-3D4922B7B0AD}" type="pres">
      <dgm:prSet presAssocID="{C6AE7AD1-3638-465A-A5C9-E96E3D7E3187}" presName="thickLine" presStyleLbl="alignNode1" presStyleIdx="0" presStyleCnt="3"/>
      <dgm:spPr/>
    </dgm:pt>
    <dgm:pt modelId="{E44DB6EE-D834-497C-B91D-B4619CE6EBE0}" type="pres">
      <dgm:prSet presAssocID="{C6AE7AD1-3638-465A-A5C9-E96E3D7E3187}" presName="horz1" presStyleCnt="0"/>
      <dgm:spPr/>
    </dgm:pt>
    <dgm:pt modelId="{24A20850-EE9C-4C81-81A7-85BA1DFB5A17}" type="pres">
      <dgm:prSet presAssocID="{C6AE7AD1-3638-465A-A5C9-E96E3D7E3187}" presName="tx1" presStyleLbl="revTx" presStyleIdx="0" presStyleCnt="3" custLinFactNeighborY="10541"/>
      <dgm:spPr/>
      <dgm:t>
        <a:bodyPr/>
        <a:lstStyle/>
        <a:p>
          <a:endParaRPr lang="en-US"/>
        </a:p>
      </dgm:t>
    </dgm:pt>
    <dgm:pt modelId="{410DBD09-C531-4DB6-8C61-E31621E9780A}" type="pres">
      <dgm:prSet presAssocID="{C6AE7AD1-3638-465A-A5C9-E96E3D7E3187}" presName="vert1" presStyleCnt="0"/>
      <dgm:spPr/>
    </dgm:pt>
    <dgm:pt modelId="{521E5CD7-201C-4B47-AF37-BD6B2D1C40A0}" type="pres">
      <dgm:prSet presAssocID="{55D48FB8-DE7E-4C9B-8217-8C5C6BEDEF44}" presName="thickLine" presStyleLbl="alignNode1" presStyleIdx="1" presStyleCnt="3" custLinFactNeighborY="29834"/>
      <dgm:spPr/>
    </dgm:pt>
    <dgm:pt modelId="{4058A870-B30F-40D3-AF8A-FDBFA991A9C2}" type="pres">
      <dgm:prSet presAssocID="{55D48FB8-DE7E-4C9B-8217-8C5C6BEDEF44}" presName="horz1" presStyleCnt="0"/>
      <dgm:spPr/>
    </dgm:pt>
    <dgm:pt modelId="{CFE0B63E-6969-41F6-A496-6892D0EE740D}" type="pres">
      <dgm:prSet presAssocID="{55D48FB8-DE7E-4C9B-8217-8C5C6BEDEF44}" presName="tx1" presStyleLbl="revTx" presStyleIdx="1" presStyleCnt="3" custScaleY="176425" custLinFactY="7720" custLinFactNeighborX="1021" custLinFactNeighborY="100000"/>
      <dgm:spPr/>
      <dgm:t>
        <a:bodyPr/>
        <a:lstStyle/>
        <a:p>
          <a:endParaRPr lang="en-US"/>
        </a:p>
      </dgm:t>
    </dgm:pt>
    <dgm:pt modelId="{ECEF1B95-7F22-4F46-9FC8-DEC07D89BE28}" type="pres">
      <dgm:prSet presAssocID="{55D48FB8-DE7E-4C9B-8217-8C5C6BEDEF44}" presName="vert1" presStyleCnt="0"/>
      <dgm:spPr/>
    </dgm:pt>
    <dgm:pt modelId="{4186324F-EF2B-4F5C-894D-35D4CDDE9DA1}" type="pres">
      <dgm:prSet presAssocID="{AF28BB5F-0E82-450D-A612-1456ABD2DE28}" presName="thickLine" presStyleLbl="alignNode1" presStyleIdx="2" presStyleCnt="3" custLinFactNeighborX="1099" custLinFactNeighborY="53939"/>
      <dgm:spPr/>
    </dgm:pt>
    <dgm:pt modelId="{304DC782-0806-4CD2-9858-B6041D97CE2C}" type="pres">
      <dgm:prSet presAssocID="{AF28BB5F-0E82-450D-A612-1456ABD2DE28}" presName="horz1" presStyleCnt="0"/>
      <dgm:spPr/>
    </dgm:pt>
    <dgm:pt modelId="{EAA14C75-574E-4F14-9BF0-E78889FB31EF}" type="pres">
      <dgm:prSet presAssocID="{AF28BB5F-0E82-450D-A612-1456ABD2DE28}" presName="tx1" presStyleLbl="revTx" presStyleIdx="2" presStyleCnt="3" custScaleY="123027" custLinFactNeighborY="45150"/>
      <dgm:spPr/>
      <dgm:t>
        <a:bodyPr/>
        <a:lstStyle/>
        <a:p>
          <a:endParaRPr lang="en-US"/>
        </a:p>
      </dgm:t>
    </dgm:pt>
    <dgm:pt modelId="{16AF3515-A639-4277-9F3C-3CD04BCCC684}" type="pres">
      <dgm:prSet presAssocID="{AF28BB5F-0E82-450D-A612-1456ABD2DE28}" presName="vert1" presStyleCnt="0"/>
      <dgm:spPr/>
    </dgm:pt>
  </dgm:ptLst>
  <dgm:cxnLst>
    <dgm:cxn modelId="{F1BC469C-756C-4E40-98A1-DBEFE5952434}" srcId="{DE90D017-3B7A-45DF-B62B-36A0263EB828}" destId="{AF28BB5F-0E82-450D-A612-1456ABD2DE28}" srcOrd="2" destOrd="0" parTransId="{7FBDC0DD-45C5-48E1-B3A8-B1B0564B2D01}" sibTransId="{78A4AF86-95EB-425A-B34D-07DB67B89EB2}"/>
    <dgm:cxn modelId="{571001AB-06E7-4C5B-82AB-3B875588F270}" type="presOf" srcId="{55D48FB8-DE7E-4C9B-8217-8C5C6BEDEF44}" destId="{CFE0B63E-6969-41F6-A496-6892D0EE740D}" srcOrd="0" destOrd="0" presId="urn:microsoft.com/office/officeart/2008/layout/LinedList"/>
    <dgm:cxn modelId="{876DDE6D-0068-4053-972C-B63E63E2FE73}" type="presOf" srcId="{DE90D017-3B7A-45DF-B62B-36A0263EB828}" destId="{8E6F3B48-C605-46BD-9E96-E4D3928FAF41}" srcOrd="0" destOrd="0" presId="urn:microsoft.com/office/officeart/2008/layout/LinedList"/>
    <dgm:cxn modelId="{AAEB91AB-957E-4321-BFA1-C3E641954ED8}" type="presOf" srcId="{C6AE7AD1-3638-465A-A5C9-E96E3D7E3187}" destId="{24A20850-EE9C-4C81-81A7-85BA1DFB5A17}" srcOrd="0" destOrd="0" presId="urn:microsoft.com/office/officeart/2008/layout/LinedList"/>
    <dgm:cxn modelId="{37087D2D-882B-4A6A-A4C3-8F57746F6A14}" srcId="{DE90D017-3B7A-45DF-B62B-36A0263EB828}" destId="{55D48FB8-DE7E-4C9B-8217-8C5C6BEDEF44}" srcOrd="1" destOrd="0" parTransId="{3238D994-AFA2-4FDC-A48D-239430EC30A2}" sibTransId="{1A687856-0E6E-483A-92D3-08C19BDE750F}"/>
    <dgm:cxn modelId="{FD66F5A2-BD0A-439A-BAEA-945974812C2D}" srcId="{DE90D017-3B7A-45DF-B62B-36A0263EB828}" destId="{C6AE7AD1-3638-465A-A5C9-E96E3D7E3187}" srcOrd="0" destOrd="0" parTransId="{550E3D25-E674-41C3-AE2A-87BACC1D8593}" sibTransId="{BFC22899-3A55-4BAB-A22C-AB9D4D973826}"/>
    <dgm:cxn modelId="{04DB77F8-1CBB-4A36-AB6C-410D3BB5BEF7}" type="presOf" srcId="{AF28BB5F-0E82-450D-A612-1456ABD2DE28}" destId="{EAA14C75-574E-4F14-9BF0-E78889FB31EF}" srcOrd="0" destOrd="0" presId="urn:microsoft.com/office/officeart/2008/layout/LinedList"/>
    <dgm:cxn modelId="{E4F02069-BE43-4A42-BE51-35CC6C079AEB}" type="presParOf" srcId="{8E6F3B48-C605-46BD-9E96-E4D3928FAF41}" destId="{94D8AC15-BAE2-4A7A-B5CF-3D4922B7B0AD}" srcOrd="0" destOrd="0" presId="urn:microsoft.com/office/officeart/2008/layout/LinedList"/>
    <dgm:cxn modelId="{41EEB66E-F1EB-4F38-BBBB-609D11090232}" type="presParOf" srcId="{8E6F3B48-C605-46BD-9E96-E4D3928FAF41}" destId="{E44DB6EE-D834-497C-B91D-B4619CE6EBE0}" srcOrd="1" destOrd="0" presId="urn:microsoft.com/office/officeart/2008/layout/LinedList"/>
    <dgm:cxn modelId="{8433D2FC-B152-449A-887E-FB2E8AE307BC}" type="presParOf" srcId="{E44DB6EE-D834-497C-B91D-B4619CE6EBE0}" destId="{24A20850-EE9C-4C81-81A7-85BA1DFB5A17}" srcOrd="0" destOrd="0" presId="urn:microsoft.com/office/officeart/2008/layout/LinedList"/>
    <dgm:cxn modelId="{B84F7F08-5E18-424F-BF68-8361472DD966}" type="presParOf" srcId="{E44DB6EE-D834-497C-B91D-B4619CE6EBE0}" destId="{410DBD09-C531-4DB6-8C61-E31621E9780A}" srcOrd="1" destOrd="0" presId="urn:microsoft.com/office/officeart/2008/layout/LinedList"/>
    <dgm:cxn modelId="{DDAB7EFF-9D0A-4751-ABCD-BF2900A7B894}" type="presParOf" srcId="{8E6F3B48-C605-46BD-9E96-E4D3928FAF41}" destId="{521E5CD7-201C-4B47-AF37-BD6B2D1C40A0}" srcOrd="2" destOrd="0" presId="urn:microsoft.com/office/officeart/2008/layout/LinedList"/>
    <dgm:cxn modelId="{0A9EF1E5-1B71-4DE6-8822-60F9894ED76A}" type="presParOf" srcId="{8E6F3B48-C605-46BD-9E96-E4D3928FAF41}" destId="{4058A870-B30F-40D3-AF8A-FDBFA991A9C2}" srcOrd="3" destOrd="0" presId="urn:microsoft.com/office/officeart/2008/layout/LinedList"/>
    <dgm:cxn modelId="{D3574046-E303-46D0-B15D-4DE6D3966438}" type="presParOf" srcId="{4058A870-B30F-40D3-AF8A-FDBFA991A9C2}" destId="{CFE0B63E-6969-41F6-A496-6892D0EE740D}" srcOrd="0" destOrd="0" presId="urn:microsoft.com/office/officeart/2008/layout/LinedList"/>
    <dgm:cxn modelId="{81DD9384-196F-4AF4-A98B-9E0EC58C55DD}" type="presParOf" srcId="{4058A870-B30F-40D3-AF8A-FDBFA991A9C2}" destId="{ECEF1B95-7F22-4F46-9FC8-DEC07D89BE28}" srcOrd="1" destOrd="0" presId="urn:microsoft.com/office/officeart/2008/layout/LinedList"/>
    <dgm:cxn modelId="{45BA03B9-C4A5-4888-8349-A9DE2E51FB88}" type="presParOf" srcId="{8E6F3B48-C605-46BD-9E96-E4D3928FAF41}" destId="{4186324F-EF2B-4F5C-894D-35D4CDDE9DA1}" srcOrd="4" destOrd="0" presId="urn:microsoft.com/office/officeart/2008/layout/LinedList"/>
    <dgm:cxn modelId="{41CB583C-C07D-46C7-AE44-1905FCE5864E}" type="presParOf" srcId="{8E6F3B48-C605-46BD-9E96-E4D3928FAF41}" destId="{304DC782-0806-4CD2-9858-B6041D97CE2C}" srcOrd="5" destOrd="0" presId="urn:microsoft.com/office/officeart/2008/layout/LinedList"/>
    <dgm:cxn modelId="{1F563B70-7C5A-4C41-B7D1-DD2E0DE088B3}" type="presParOf" srcId="{304DC782-0806-4CD2-9858-B6041D97CE2C}" destId="{EAA14C75-574E-4F14-9BF0-E78889FB31EF}" srcOrd="0" destOrd="0" presId="urn:microsoft.com/office/officeart/2008/layout/LinedList"/>
    <dgm:cxn modelId="{906BC1D9-455C-449F-8A5C-A8AB77344B25}" type="presParOf" srcId="{304DC782-0806-4CD2-9858-B6041D97CE2C}" destId="{16AF3515-A639-4277-9F3C-3CD04BCCC6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90D017-3B7A-45DF-B62B-36A0263EB828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AE7AD1-3638-465A-A5C9-E96E3D7E3187}">
      <dgm:prSet custT="1"/>
      <dgm:spPr/>
      <dgm:t>
        <a:bodyPr/>
        <a:lstStyle/>
        <a:p>
          <a:pPr algn="just"/>
          <a:endParaRPr lang="en-US" sz="2300" dirty="0"/>
        </a:p>
      </dgm:t>
    </dgm:pt>
    <dgm:pt modelId="{550E3D25-E674-41C3-AE2A-87BACC1D8593}" type="parTrans" cxnId="{FD66F5A2-BD0A-439A-BAEA-945974812C2D}">
      <dgm:prSet/>
      <dgm:spPr/>
      <dgm:t>
        <a:bodyPr/>
        <a:lstStyle/>
        <a:p>
          <a:endParaRPr lang="en-US" sz="2000"/>
        </a:p>
      </dgm:t>
    </dgm:pt>
    <dgm:pt modelId="{BFC22899-3A55-4BAB-A22C-AB9D4D973826}" type="sibTrans" cxnId="{FD66F5A2-BD0A-439A-BAEA-945974812C2D}">
      <dgm:prSet/>
      <dgm:spPr/>
      <dgm:t>
        <a:bodyPr/>
        <a:lstStyle/>
        <a:p>
          <a:endParaRPr lang="en-US" sz="2000"/>
        </a:p>
      </dgm:t>
    </dgm:pt>
    <dgm:pt modelId="{AF28BB5F-0E82-450D-A612-1456ABD2DE28}">
      <dgm:prSet custT="1"/>
      <dgm:spPr/>
      <dgm:t>
        <a:bodyPr/>
        <a:lstStyle/>
        <a:p>
          <a:pPr algn="just"/>
          <a:r>
            <a:rPr lang="en-US" sz="2400" b="0" dirty="0" smtClean="0"/>
            <a:t>Addl. PD, District </a:t>
          </a:r>
          <a:r>
            <a:rPr lang="en-US" sz="2400" b="0" dirty="0" err="1" smtClean="0"/>
            <a:t>Panchayat</a:t>
          </a:r>
          <a:r>
            <a:rPr lang="en-US" sz="2400" b="0" dirty="0" smtClean="0"/>
            <a:t> Officer, Asst. Project Director (</a:t>
          </a:r>
          <a:r>
            <a:rPr lang="en-US" sz="2400" b="0" dirty="0" err="1" smtClean="0"/>
            <a:t>Trg</a:t>
          </a:r>
          <a:r>
            <a:rPr lang="en-US" sz="2400" b="0" dirty="0" smtClean="0"/>
            <a:t>),DPM(RGSA) (40 officers has been nominated as Master Trainer for 9 thematic areas.</a:t>
          </a:r>
        </a:p>
        <a:p>
          <a:pPr algn="just"/>
          <a:r>
            <a:rPr lang="en-US" sz="2400" b="1" dirty="0" smtClean="0"/>
            <a:t>Mentoring 9 themes </a:t>
          </a:r>
          <a:r>
            <a:rPr lang="en-US" sz="2400" b="0" dirty="0" smtClean="0"/>
            <a:t>- 5 Gram </a:t>
          </a:r>
          <a:r>
            <a:rPr lang="en-US" sz="2400" b="0" dirty="0" err="1" smtClean="0"/>
            <a:t>Panchayts</a:t>
          </a:r>
          <a:r>
            <a:rPr lang="en-US" sz="2400" b="0" dirty="0" smtClean="0"/>
            <a:t> has been assigned to each Instructors / Faculties of SIRD&amp;PR, ETC, DPRC also APD(</a:t>
          </a:r>
          <a:r>
            <a:rPr lang="en-US" sz="2400" b="0" dirty="0" err="1" smtClean="0"/>
            <a:t>Trg</a:t>
          </a:r>
          <a:r>
            <a:rPr lang="en-US" sz="2400" b="0" dirty="0" smtClean="0"/>
            <a:t>) &amp; DPM(RGSA).</a:t>
          </a:r>
        </a:p>
        <a:p>
          <a:pPr algn="just"/>
          <a:endParaRPr lang="en-US" sz="2400" b="0" dirty="0" smtClean="0"/>
        </a:p>
        <a:p>
          <a:pPr algn="l"/>
          <a:endParaRPr lang="en-US" sz="2400" b="1" dirty="0"/>
        </a:p>
      </dgm:t>
    </dgm:pt>
    <dgm:pt modelId="{7FBDC0DD-45C5-48E1-B3A8-B1B0564B2D01}" type="parTrans" cxnId="{F1BC469C-756C-4E40-98A1-DBEFE5952434}">
      <dgm:prSet/>
      <dgm:spPr/>
      <dgm:t>
        <a:bodyPr/>
        <a:lstStyle/>
        <a:p>
          <a:endParaRPr lang="en-US" sz="2000"/>
        </a:p>
      </dgm:t>
    </dgm:pt>
    <dgm:pt modelId="{78A4AF86-95EB-425A-B34D-07DB67B89EB2}" type="sibTrans" cxnId="{F1BC469C-756C-4E40-98A1-DBEFE5952434}">
      <dgm:prSet/>
      <dgm:spPr/>
      <dgm:t>
        <a:bodyPr/>
        <a:lstStyle/>
        <a:p>
          <a:endParaRPr lang="en-US" sz="2000"/>
        </a:p>
      </dgm:t>
    </dgm:pt>
    <dgm:pt modelId="{8E6F3B48-C605-46BD-9E96-E4D3928FAF41}" type="pres">
      <dgm:prSet presAssocID="{DE90D017-3B7A-45DF-B62B-36A0263EB8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4D8AC15-BAE2-4A7A-B5CF-3D4922B7B0AD}" type="pres">
      <dgm:prSet presAssocID="{C6AE7AD1-3638-465A-A5C9-E96E3D7E3187}" presName="thickLine" presStyleLbl="alignNode1" presStyleIdx="0" presStyleCnt="2"/>
      <dgm:spPr/>
    </dgm:pt>
    <dgm:pt modelId="{E44DB6EE-D834-497C-B91D-B4619CE6EBE0}" type="pres">
      <dgm:prSet presAssocID="{C6AE7AD1-3638-465A-A5C9-E96E3D7E3187}" presName="horz1" presStyleCnt="0"/>
      <dgm:spPr/>
    </dgm:pt>
    <dgm:pt modelId="{24A20850-EE9C-4C81-81A7-85BA1DFB5A17}" type="pres">
      <dgm:prSet presAssocID="{C6AE7AD1-3638-465A-A5C9-E96E3D7E3187}" presName="tx1" presStyleLbl="revTx" presStyleIdx="0" presStyleCnt="2"/>
      <dgm:spPr/>
      <dgm:t>
        <a:bodyPr/>
        <a:lstStyle/>
        <a:p>
          <a:endParaRPr lang="en-US"/>
        </a:p>
      </dgm:t>
    </dgm:pt>
    <dgm:pt modelId="{410DBD09-C531-4DB6-8C61-E31621E9780A}" type="pres">
      <dgm:prSet presAssocID="{C6AE7AD1-3638-465A-A5C9-E96E3D7E3187}" presName="vert1" presStyleCnt="0"/>
      <dgm:spPr/>
    </dgm:pt>
    <dgm:pt modelId="{4186324F-EF2B-4F5C-894D-35D4CDDE9DA1}" type="pres">
      <dgm:prSet presAssocID="{AF28BB5F-0E82-450D-A612-1456ABD2DE28}" presName="thickLine" presStyleLbl="alignNode1" presStyleIdx="1" presStyleCnt="2" custLinFactY="-200000" custLinFactNeighborX="21429" custLinFactNeighborY="-263358"/>
      <dgm:spPr/>
    </dgm:pt>
    <dgm:pt modelId="{304DC782-0806-4CD2-9858-B6041D97CE2C}" type="pres">
      <dgm:prSet presAssocID="{AF28BB5F-0E82-450D-A612-1456ABD2DE28}" presName="horz1" presStyleCnt="0"/>
      <dgm:spPr/>
    </dgm:pt>
    <dgm:pt modelId="{EAA14C75-574E-4F14-9BF0-E78889FB31EF}" type="pres">
      <dgm:prSet presAssocID="{AF28BB5F-0E82-450D-A612-1456ABD2DE28}" presName="tx1" presStyleLbl="revTx" presStyleIdx="1" presStyleCnt="2" custScaleY="47481" custLinFactNeighborX="1021" custLinFactNeighborY="-86374"/>
      <dgm:spPr/>
      <dgm:t>
        <a:bodyPr/>
        <a:lstStyle/>
        <a:p>
          <a:endParaRPr lang="en-US"/>
        </a:p>
      </dgm:t>
    </dgm:pt>
    <dgm:pt modelId="{16AF3515-A639-4277-9F3C-3CD04BCCC684}" type="pres">
      <dgm:prSet presAssocID="{AF28BB5F-0E82-450D-A612-1456ABD2DE28}" presName="vert1" presStyleCnt="0"/>
      <dgm:spPr/>
    </dgm:pt>
  </dgm:ptLst>
  <dgm:cxnLst>
    <dgm:cxn modelId="{17DBD69C-0416-4141-B164-492DD7A7195B}" type="presOf" srcId="{AF28BB5F-0E82-450D-A612-1456ABD2DE28}" destId="{EAA14C75-574E-4F14-9BF0-E78889FB31EF}" srcOrd="0" destOrd="0" presId="urn:microsoft.com/office/officeart/2008/layout/LinedList"/>
    <dgm:cxn modelId="{7AD742F2-D974-428E-8F18-CC153800BDAF}" type="presOf" srcId="{DE90D017-3B7A-45DF-B62B-36A0263EB828}" destId="{8E6F3B48-C605-46BD-9E96-E4D3928FAF41}" srcOrd="0" destOrd="0" presId="urn:microsoft.com/office/officeart/2008/layout/LinedList"/>
    <dgm:cxn modelId="{F1BC469C-756C-4E40-98A1-DBEFE5952434}" srcId="{DE90D017-3B7A-45DF-B62B-36A0263EB828}" destId="{AF28BB5F-0E82-450D-A612-1456ABD2DE28}" srcOrd="1" destOrd="0" parTransId="{7FBDC0DD-45C5-48E1-B3A8-B1B0564B2D01}" sibTransId="{78A4AF86-95EB-425A-B34D-07DB67B89EB2}"/>
    <dgm:cxn modelId="{FD66F5A2-BD0A-439A-BAEA-945974812C2D}" srcId="{DE90D017-3B7A-45DF-B62B-36A0263EB828}" destId="{C6AE7AD1-3638-465A-A5C9-E96E3D7E3187}" srcOrd="0" destOrd="0" parTransId="{550E3D25-E674-41C3-AE2A-87BACC1D8593}" sibTransId="{BFC22899-3A55-4BAB-A22C-AB9D4D973826}"/>
    <dgm:cxn modelId="{F55AD727-EC28-4911-9488-095EB4084598}" type="presOf" srcId="{C6AE7AD1-3638-465A-A5C9-E96E3D7E3187}" destId="{24A20850-EE9C-4C81-81A7-85BA1DFB5A17}" srcOrd="0" destOrd="0" presId="urn:microsoft.com/office/officeart/2008/layout/LinedList"/>
    <dgm:cxn modelId="{23D60C92-1AEB-42E8-A964-FCA54C20C55B}" type="presParOf" srcId="{8E6F3B48-C605-46BD-9E96-E4D3928FAF41}" destId="{94D8AC15-BAE2-4A7A-B5CF-3D4922B7B0AD}" srcOrd="0" destOrd="0" presId="urn:microsoft.com/office/officeart/2008/layout/LinedList"/>
    <dgm:cxn modelId="{E6B2BC1C-FE38-4969-B07A-D955FD9AF38D}" type="presParOf" srcId="{8E6F3B48-C605-46BD-9E96-E4D3928FAF41}" destId="{E44DB6EE-D834-497C-B91D-B4619CE6EBE0}" srcOrd="1" destOrd="0" presId="urn:microsoft.com/office/officeart/2008/layout/LinedList"/>
    <dgm:cxn modelId="{A47BBDC2-5386-41FB-A17C-8F3ACE3C1EA8}" type="presParOf" srcId="{E44DB6EE-D834-497C-B91D-B4619CE6EBE0}" destId="{24A20850-EE9C-4C81-81A7-85BA1DFB5A17}" srcOrd="0" destOrd="0" presId="urn:microsoft.com/office/officeart/2008/layout/LinedList"/>
    <dgm:cxn modelId="{E3A68A3A-C720-440C-89F4-6DA21AB3DD4C}" type="presParOf" srcId="{E44DB6EE-D834-497C-B91D-B4619CE6EBE0}" destId="{410DBD09-C531-4DB6-8C61-E31621E9780A}" srcOrd="1" destOrd="0" presId="urn:microsoft.com/office/officeart/2008/layout/LinedList"/>
    <dgm:cxn modelId="{91571D99-6A3F-4E78-9E2B-AFAAF2618A98}" type="presParOf" srcId="{8E6F3B48-C605-46BD-9E96-E4D3928FAF41}" destId="{4186324F-EF2B-4F5C-894D-35D4CDDE9DA1}" srcOrd="2" destOrd="0" presId="urn:microsoft.com/office/officeart/2008/layout/LinedList"/>
    <dgm:cxn modelId="{0C890C79-84D0-4B27-80C6-CCC58CEDFDD9}" type="presParOf" srcId="{8E6F3B48-C605-46BD-9E96-E4D3928FAF41}" destId="{304DC782-0806-4CD2-9858-B6041D97CE2C}" srcOrd="3" destOrd="0" presId="urn:microsoft.com/office/officeart/2008/layout/LinedList"/>
    <dgm:cxn modelId="{72D88A3D-8CD0-4F3F-8F98-AD5C0795634A}" type="presParOf" srcId="{304DC782-0806-4CD2-9858-B6041D97CE2C}" destId="{EAA14C75-574E-4F14-9BF0-E78889FB31EF}" srcOrd="0" destOrd="0" presId="urn:microsoft.com/office/officeart/2008/layout/LinedList"/>
    <dgm:cxn modelId="{BE8CD993-6BBE-4065-AB9C-5FCD52C806B2}" type="presParOf" srcId="{304DC782-0806-4CD2-9858-B6041D97CE2C}" destId="{16AF3515-A639-4277-9F3C-3CD04BCCC6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90D017-3B7A-45DF-B62B-36A0263EB828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AE7AD1-3638-465A-A5C9-E96E3D7E3187}">
      <dgm:prSet custT="1"/>
      <dgm:spPr/>
      <dgm:t>
        <a:bodyPr/>
        <a:lstStyle/>
        <a:p>
          <a:pPr algn="just"/>
          <a:endParaRPr lang="en-US" sz="2300" dirty="0"/>
        </a:p>
      </dgm:t>
    </dgm:pt>
    <dgm:pt modelId="{550E3D25-E674-41C3-AE2A-87BACC1D8593}" type="parTrans" cxnId="{FD66F5A2-BD0A-439A-BAEA-945974812C2D}">
      <dgm:prSet/>
      <dgm:spPr/>
      <dgm:t>
        <a:bodyPr/>
        <a:lstStyle/>
        <a:p>
          <a:endParaRPr lang="en-US" sz="2000"/>
        </a:p>
      </dgm:t>
    </dgm:pt>
    <dgm:pt modelId="{BFC22899-3A55-4BAB-A22C-AB9D4D973826}" type="sibTrans" cxnId="{FD66F5A2-BD0A-439A-BAEA-945974812C2D}">
      <dgm:prSet/>
      <dgm:spPr/>
      <dgm:t>
        <a:bodyPr/>
        <a:lstStyle/>
        <a:p>
          <a:endParaRPr lang="en-US" sz="2000"/>
        </a:p>
      </dgm:t>
    </dgm:pt>
    <dgm:pt modelId="{AF28BB5F-0E82-450D-A612-1456ABD2DE28}">
      <dgm:prSet custT="1"/>
      <dgm:spPr/>
      <dgm:t>
        <a:bodyPr/>
        <a:lstStyle/>
        <a:p>
          <a:pPr algn="just"/>
          <a:endParaRPr lang="en-US" sz="2400" b="0" dirty="0" smtClean="0"/>
        </a:p>
        <a:p>
          <a:pPr algn="l"/>
          <a:endParaRPr lang="en-US" sz="2400" b="1" dirty="0"/>
        </a:p>
      </dgm:t>
    </dgm:pt>
    <dgm:pt modelId="{7FBDC0DD-45C5-48E1-B3A8-B1B0564B2D01}" type="parTrans" cxnId="{F1BC469C-756C-4E40-98A1-DBEFE5952434}">
      <dgm:prSet/>
      <dgm:spPr/>
      <dgm:t>
        <a:bodyPr/>
        <a:lstStyle/>
        <a:p>
          <a:endParaRPr lang="en-US" sz="2000"/>
        </a:p>
      </dgm:t>
    </dgm:pt>
    <dgm:pt modelId="{78A4AF86-95EB-425A-B34D-07DB67B89EB2}" type="sibTrans" cxnId="{F1BC469C-756C-4E40-98A1-DBEFE5952434}">
      <dgm:prSet/>
      <dgm:spPr/>
      <dgm:t>
        <a:bodyPr/>
        <a:lstStyle/>
        <a:p>
          <a:endParaRPr lang="en-US" sz="2000"/>
        </a:p>
      </dgm:t>
    </dgm:pt>
    <dgm:pt modelId="{8E6F3B48-C605-46BD-9E96-E4D3928FAF41}" type="pres">
      <dgm:prSet presAssocID="{DE90D017-3B7A-45DF-B62B-36A0263EB8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4D8AC15-BAE2-4A7A-B5CF-3D4922B7B0AD}" type="pres">
      <dgm:prSet presAssocID="{C6AE7AD1-3638-465A-A5C9-E96E3D7E3187}" presName="thickLine" presStyleLbl="alignNode1" presStyleIdx="0" presStyleCnt="2"/>
      <dgm:spPr/>
    </dgm:pt>
    <dgm:pt modelId="{E44DB6EE-D834-497C-B91D-B4619CE6EBE0}" type="pres">
      <dgm:prSet presAssocID="{C6AE7AD1-3638-465A-A5C9-E96E3D7E3187}" presName="horz1" presStyleCnt="0"/>
      <dgm:spPr/>
    </dgm:pt>
    <dgm:pt modelId="{24A20850-EE9C-4C81-81A7-85BA1DFB5A17}" type="pres">
      <dgm:prSet presAssocID="{C6AE7AD1-3638-465A-A5C9-E96E3D7E3187}" presName="tx1" presStyleLbl="revTx" presStyleIdx="0" presStyleCnt="2"/>
      <dgm:spPr/>
      <dgm:t>
        <a:bodyPr/>
        <a:lstStyle/>
        <a:p>
          <a:endParaRPr lang="en-US"/>
        </a:p>
      </dgm:t>
    </dgm:pt>
    <dgm:pt modelId="{410DBD09-C531-4DB6-8C61-E31621E9780A}" type="pres">
      <dgm:prSet presAssocID="{C6AE7AD1-3638-465A-A5C9-E96E3D7E3187}" presName="vert1" presStyleCnt="0"/>
      <dgm:spPr/>
    </dgm:pt>
    <dgm:pt modelId="{4186324F-EF2B-4F5C-894D-35D4CDDE9DA1}" type="pres">
      <dgm:prSet presAssocID="{AF28BB5F-0E82-450D-A612-1456ABD2DE28}" presName="thickLine" presStyleLbl="alignNode1" presStyleIdx="1" presStyleCnt="2" custLinFactY="-200000" custLinFactNeighborX="21429" custLinFactNeighborY="-263358"/>
      <dgm:spPr/>
    </dgm:pt>
    <dgm:pt modelId="{304DC782-0806-4CD2-9858-B6041D97CE2C}" type="pres">
      <dgm:prSet presAssocID="{AF28BB5F-0E82-450D-A612-1456ABD2DE28}" presName="horz1" presStyleCnt="0"/>
      <dgm:spPr/>
    </dgm:pt>
    <dgm:pt modelId="{EAA14C75-574E-4F14-9BF0-E78889FB31EF}" type="pres">
      <dgm:prSet presAssocID="{AF28BB5F-0E82-450D-A612-1456ABD2DE28}" presName="tx1" presStyleLbl="revTx" presStyleIdx="1" presStyleCnt="2" custScaleY="47481" custLinFactNeighborX="1021" custLinFactNeighborY="-86374"/>
      <dgm:spPr/>
      <dgm:t>
        <a:bodyPr/>
        <a:lstStyle/>
        <a:p>
          <a:endParaRPr lang="en-US"/>
        </a:p>
      </dgm:t>
    </dgm:pt>
    <dgm:pt modelId="{16AF3515-A639-4277-9F3C-3CD04BCCC684}" type="pres">
      <dgm:prSet presAssocID="{AF28BB5F-0E82-450D-A612-1456ABD2DE28}" presName="vert1" presStyleCnt="0"/>
      <dgm:spPr/>
    </dgm:pt>
  </dgm:ptLst>
  <dgm:cxnLst>
    <dgm:cxn modelId="{E2A9B15A-8785-4441-AA41-A6F3BD6168C1}" type="presOf" srcId="{C6AE7AD1-3638-465A-A5C9-E96E3D7E3187}" destId="{24A20850-EE9C-4C81-81A7-85BA1DFB5A17}" srcOrd="0" destOrd="0" presId="urn:microsoft.com/office/officeart/2008/layout/LinedList"/>
    <dgm:cxn modelId="{B2032B47-15E8-4384-B373-B3AB8D3D73BD}" type="presOf" srcId="{AF28BB5F-0E82-450D-A612-1456ABD2DE28}" destId="{EAA14C75-574E-4F14-9BF0-E78889FB31EF}" srcOrd="0" destOrd="0" presId="urn:microsoft.com/office/officeart/2008/layout/LinedList"/>
    <dgm:cxn modelId="{F1BC469C-756C-4E40-98A1-DBEFE5952434}" srcId="{DE90D017-3B7A-45DF-B62B-36A0263EB828}" destId="{AF28BB5F-0E82-450D-A612-1456ABD2DE28}" srcOrd="1" destOrd="0" parTransId="{7FBDC0DD-45C5-48E1-B3A8-B1B0564B2D01}" sibTransId="{78A4AF86-95EB-425A-B34D-07DB67B89EB2}"/>
    <dgm:cxn modelId="{FD66F5A2-BD0A-439A-BAEA-945974812C2D}" srcId="{DE90D017-3B7A-45DF-B62B-36A0263EB828}" destId="{C6AE7AD1-3638-465A-A5C9-E96E3D7E3187}" srcOrd="0" destOrd="0" parTransId="{550E3D25-E674-41C3-AE2A-87BACC1D8593}" sibTransId="{BFC22899-3A55-4BAB-A22C-AB9D4D973826}"/>
    <dgm:cxn modelId="{2145D7FB-83AA-49DB-BC0B-D4813810905B}" type="presOf" srcId="{DE90D017-3B7A-45DF-B62B-36A0263EB828}" destId="{8E6F3B48-C605-46BD-9E96-E4D3928FAF41}" srcOrd="0" destOrd="0" presId="urn:microsoft.com/office/officeart/2008/layout/LinedList"/>
    <dgm:cxn modelId="{FF64A1CD-0209-4D2B-A98C-CA209EE9E568}" type="presParOf" srcId="{8E6F3B48-C605-46BD-9E96-E4D3928FAF41}" destId="{94D8AC15-BAE2-4A7A-B5CF-3D4922B7B0AD}" srcOrd="0" destOrd="0" presId="urn:microsoft.com/office/officeart/2008/layout/LinedList"/>
    <dgm:cxn modelId="{D3595B77-7D57-4225-BB35-41B33031F9E0}" type="presParOf" srcId="{8E6F3B48-C605-46BD-9E96-E4D3928FAF41}" destId="{E44DB6EE-D834-497C-B91D-B4619CE6EBE0}" srcOrd="1" destOrd="0" presId="urn:microsoft.com/office/officeart/2008/layout/LinedList"/>
    <dgm:cxn modelId="{25C84197-2724-4AF4-8A3D-E62DC7F50422}" type="presParOf" srcId="{E44DB6EE-D834-497C-B91D-B4619CE6EBE0}" destId="{24A20850-EE9C-4C81-81A7-85BA1DFB5A17}" srcOrd="0" destOrd="0" presId="urn:microsoft.com/office/officeart/2008/layout/LinedList"/>
    <dgm:cxn modelId="{9354D532-D93B-4D49-A146-6D5D7AE0353E}" type="presParOf" srcId="{E44DB6EE-D834-497C-B91D-B4619CE6EBE0}" destId="{410DBD09-C531-4DB6-8C61-E31621E9780A}" srcOrd="1" destOrd="0" presId="urn:microsoft.com/office/officeart/2008/layout/LinedList"/>
    <dgm:cxn modelId="{2D511951-67D8-403A-8A4E-0FB3E6E1A2A0}" type="presParOf" srcId="{8E6F3B48-C605-46BD-9E96-E4D3928FAF41}" destId="{4186324F-EF2B-4F5C-894D-35D4CDDE9DA1}" srcOrd="2" destOrd="0" presId="urn:microsoft.com/office/officeart/2008/layout/LinedList"/>
    <dgm:cxn modelId="{7A33D9CD-A9E6-46E0-BD93-DCBC7D924A96}" type="presParOf" srcId="{8E6F3B48-C605-46BD-9E96-E4D3928FAF41}" destId="{304DC782-0806-4CD2-9858-B6041D97CE2C}" srcOrd="3" destOrd="0" presId="urn:microsoft.com/office/officeart/2008/layout/LinedList"/>
    <dgm:cxn modelId="{0B0A39B6-EBDE-4194-A34F-07FF18A292BE}" type="presParOf" srcId="{304DC782-0806-4CD2-9858-B6041D97CE2C}" destId="{EAA14C75-574E-4F14-9BF0-E78889FB31EF}" srcOrd="0" destOrd="0" presId="urn:microsoft.com/office/officeart/2008/layout/LinedList"/>
    <dgm:cxn modelId="{295E92F4-2211-4A45-BF63-4832EB03ACB0}" type="presParOf" srcId="{304DC782-0806-4CD2-9858-B6041D97CE2C}" destId="{16AF3515-A639-4277-9F3C-3CD04BCCC6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8AC15-BAE2-4A7A-B5CF-3D4922B7B0AD}">
      <dsp:nvSpPr>
        <dsp:cNvPr id="0" name=""/>
        <dsp:cNvSpPr/>
      </dsp:nvSpPr>
      <dsp:spPr>
        <a:xfrm>
          <a:off x="0" y="3184"/>
          <a:ext cx="7467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A20850-EE9C-4C81-81A7-85BA1DFB5A17}">
      <dsp:nvSpPr>
        <dsp:cNvPr id="0" name=""/>
        <dsp:cNvSpPr/>
      </dsp:nvSpPr>
      <dsp:spPr>
        <a:xfrm>
          <a:off x="0" y="125675"/>
          <a:ext cx="7467600" cy="116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PDs/ADMs from each District participated one day workshop conducted by P&amp;C Department under the chairmanship of Development Commissioner</a:t>
          </a:r>
          <a:endParaRPr lang="en-US" sz="2300" kern="1200" dirty="0"/>
        </a:p>
      </dsp:txBody>
      <dsp:txXfrm>
        <a:off x="0" y="125675"/>
        <a:ext cx="7467600" cy="1162049"/>
      </dsp:txXfrm>
    </dsp:sp>
    <dsp:sp modelId="{521E5CD7-201C-4B47-AF37-BD6B2D1C40A0}">
      <dsp:nvSpPr>
        <dsp:cNvPr id="0" name=""/>
        <dsp:cNvSpPr/>
      </dsp:nvSpPr>
      <dsp:spPr>
        <a:xfrm>
          <a:off x="0" y="1776874"/>
          <a:ext cx="7467600" cy="0"/>
        </a:xfrm>
        <a:prstGeom prst="lin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E0B63E-6969-41F6-A496-6892D0EE740D}">
      <dsp:nvSpPr>
        <dsp:cNvPr id="0" name=""/>
        <dsp:cNvSpPr/>
      </dsp:nvSpPr>
      <dsp:spPr>
        <a:xfrm>
          <a:off x="7292" y="2416994"/>
          <a:ext cx="7460307" cy="2050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Addl</a:t>
          </a:r>
          <a:r>
            <a:rPr lang="en-US" sz="2300" kern="1200" dirty="0" smtClean="0"/>
            <a:t> PD (</a:t>
          </a:r>
          <a:r>
            <a:rPr lang="en-US" sz="2300" kern="1200" dirty="0" err="1" smtClean="0"/>
            <a:t>Admn</a:t>
          </a:r>
          <a:r>
            <a:rPr lang="en-US" sz="2300" kern="1200" dirty="0" smtClean="0"/>
            <a:t>), District </a:t>
          </a:r>
          <a:r>
            <a:rPr lang="en-US" sz="2300" kern="1200" dirty="0" err="1" smtClean="0"/>
            <a:t>Panchayat</a:t>
          </a:r>
          <a:r>
            <a:rPr lang="en-US" sz="2300" kern="1200" dirty="0" smtClean="0"/>
            <a:t> Officers, Asst. Project Directors and District Project Managers(RGSA participated two days Orientation workshop conducted by SIRD&amp;PR.) – (Two Batch 51+59=110)</a:t>
          </a:r>
          <a:endParaRPr lang="en-US" sz="2300" kern="1200" dirty="0"/>
        </a:p>
      </dsp:txBody>
      <dsp:txXfrm>
        <a:off x="7292" y="2416994"/>
        <a:ext cx="7460307" cy="2050146"/>
      </dsp:txXfrm>
    </dsp:sp>
    <dsp:sp modelId="{4186324F-EF2B-4F5C-894D-35D4CDDE9DA1}">
      <dsp:nvSpPr>
        <dsp:cNvPr id="0" name=""/>
        <dsp:cNvSpPr/>
      </dsp:nvSpPr>
      <dsp:spPr>
        <a:xfrm>
          <a:off x="0" y="3986511"/>
          <a:ext cx="7467600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A14C75-574E-4F14-9BF0-E78889FB31EF}">
      <dsp:nvSpPr>
        <dsp:cNvPr id="0" name=""/>
        <dsp:cNvSpPr/>
      </dsp:nvSpPr>
      <dsp:spPr>
        <a:xfrm>
          <a:off x="0" y="3218564"/>
          <a:ext cx="7460307" cy="142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0" y="3218564"/>
        <a:ext cx="7460307" cy="14296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8AC15-BAE2-4A7A-B5CF-3D4922B7B0AD}">
      <dsp:nvSpPr>
        <dsp:cNvPr id="0" name=""/>
        <dsp:cNvSpPr/>
      </dsp:nvSpPr>
      <dsp:spPr>
        <a:xfrm>
          <a:off x="0" y="1093"/>
          <a:ext cx="71628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A20850-EE9C-4C81-81A7-85BA1DFB5A17}">
      <dsp:nvSpPr>
        <dsp:cNvPr id="0" name=""/>
        <dsp:cNvSpPr/>
      </dsp:nvSpPr>
      <dsp:spPr>
        <a:xfrm>
          <a:off x="0" y="1093"/>
          <a:ext cx="7162800" cy="3150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0" y="1093"/>
        <a:ext cx="7162800" cy="3150244"/>
      </dsp:txXfrm>
    </dsp:sp>
    <dsp:sp modelId="{4186324F-EF2B-4F5C-894D-35D4CDDE9DA1}">
      <dsp:nvSpPr>
        <dsp:cNvPr id="0" name=""/>
        <dsp:cNvSpPr/>
      </dsp:nvSpPr>
      <dsp:spPr>
        <a:xfrm>
          <a:off x="0" y="0"/>
          <a:ext cx="7162800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A14C75-574E-4F14-9BF0-E78889FB31EF}">
      <dsp:nvSpPr>
        <dsp:cNvPr id="0" name=""/>
        <dsp:cNvSpPr/>
      </dsp:nvSpPr>
      <dsp:spPr>
        <a:xfrm>
          <a:off x="0" y="430346"/>
          <a:ext cx="7162800" cy="149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Addl. PD, District </a:t>
          </a:r>
          <a:r>
            <a:rPr lang="en-US" sz="2400" b="0" kern="1200" dirty="0" err="1" smtClean="0"/>
            <a:t>Panchayat</a:t>
          </a:r>
          <a:r>
            <a:rPr lang="en-US" sz="2400" b="0" kern="1200" dirty="0" smtClean="0"/>
            <a:t> Officer, Asst. Project Director (</a:t>
          </a:r>
          <a:r>
            <a:rPr lang="en-US" sz="2400" b="0" kern="1200" dirty="0" err="1" smtClean="0"/>
            <a:t>Trg</a:t>
          </a:r>
          <a:r>
            <a:rPr lang="en-US" sz="2400" b="0" kern="1200" dirty="0" smtClean="0"/>
            <a:t>),DPM(RGSA) (40 officers has been nominated as Master Trainer for 9 thematic areas.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Mentoring 9 themes </a:t>
          </a:r>
          <a:r>
            <a:rPr lang="en-US" sz="2400" b="0" kern="1200" dirty="0" smtClean="0"/>
            <a:t>- 5 Gram </a:t>
          </a:r>
          <a:r>
            <a:rPr lang="en-US" sz="2400" b="0" kern="1200" dirty="0" err="1" smtClean="0"/>
            <a:t>Panchayts</a:t>
          </a:r>
          <a:r>
            <a:rPr lang="en-US" sz="2400" b="0" kern="1200" dirty="0" smtClean="0"/>
            <a:t> has been assigned to each Instructors / Faculties of SIRD&amp;PR, ETC, DPRC also APD(</a:t>
          </a:r>
          <a:r>
            <a:rPr lang="en-US" sz="2400" b="0" kern="1200" dirty="0" err="1" smtClean="0"/>
            <a:t>Trg</a:t>
          </a:r>
          <a:r>
            <a:rPr lang="en-US" sz="2400" b="0" kern="1200" dirty="0" smtClean="0"/>
            <a:t>) &amp; DPM(RGSA).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>
        <a:off x="0" y="430346"/>
        <a:ext cx="7162800" cy="14957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C6DAD1-46E5-4869-A52F-7BCEC0516AA5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0042D8-FE54-4D2A-B7BB-A62BA3476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83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6E2C91-E8D9-44D5-B74F-EDF156B9EE47}" type="datetimeFigureOut">
              <a:rPr lang="en-US" smtClean="0"/>
              <a:pPr/>
              <a:t>5/29/2022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696913"/>
            <a:ext cx="60420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09E326-A168-47F5-BFC9-B6BE9FD45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2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740C-5001-E944-ACCA-084DD0DF186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0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740C-5001-E944-ACCA-084DD0DF18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740C-5001-E944-ACCA-084DD0DF186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1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740C-5001-E944-ACCA-084DD0DF186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9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8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5DFB-5A7B-483A-8EF2-44ACF0DB5E54}" type="datetime1">
              <a:rPr lang="en-US" smtClean="0"/>
              <a:pPr/>
              <a:t>5/29/2022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E664-6857-4855-96A8-895DEC2CD54F}" type="datetime1">
              <a:rPr lang="en-US" smtClean="0"/>
              <a:pPr/>
              <a:t>5/29/2022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1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1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1BC-7096-4EFC-976D-E2EA65E9FCC6}" type="datetime1">
              <a:rPr lang="en-US" smtClean="0"/>
              <a:pPr/>
              <a:t>5/29/2022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D70C-D843-49C3-B6F3-39804489B571}" type="datetime1">
              <a:rPr lang="en-US" smtClean="0"/>
              <a:pPr/>
              <a:t>5/29/2022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3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AC04-2AE3-4CB5-B19D-84FA1446C85C}" type="datetime1">
              <a:rPr lang="en-US" smtClean="0"/>
              <a:pPr/>
              <a:t>5/29/2022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DDB9-4361-49DD-A33D-838BCF2AE2BE}" type="datetime1">
              <a:rPr lang="en-US" smtClean="0"/>
              <a:pPr/>
              <a:t>5/29/2022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06C6-5F3B-4A82-A508-82B2128CB877}" type="datetime1">
              <a:rPr lang="en-US" smtClean="0"/>
              <a:pPr/>
              <a:t>5/29/2022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5571-EBE9-4354-8333-907B84B5B89D}" type="datetime1">
              <a:rPr lang="en-US" smtClean="0"/>
              <a:pPr/>
              <a:t>5/29/2022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7216-A0A1-4EB4-934C-17D17403BAF7}" type="datetime1">
              <a:rPr lang="en-US" smtClean="0"/>
              <a:pPr/>
              <a:t>5/29/2022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3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3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5EBB-02F7-4F8E-88B7-9438BCCB3215}" type="datetime1">
              <a:rPr lang="en-US" smtClean="0"/>
              <a:pPr/>
              <a:t>5/29/2022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8123-6370-4812-AAAC-EC3B468808E8}" type="datetime1">
              <a:rPr lang="en-US" smtClean="0"/>
              <a:pPr/>
              <a:t>5/29/2022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3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2AD34-0E61-457F-9586-F757A9E8F07F}" type="datetime1">
              <a:rPr lang="en-US" smtClean="0"/>
              <a:pPr/>
              <a:t>5/29/2022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3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PRDW%20Deptt-Steering%20Committee.pdf" TargetMode="External"/><Relationship Id="rId2" Type="http://schemas.openxmlformats.org/officeDocument/2006/relationships/hyperlink" Target="Constitution%20of%20Steering%20Committee%20on%20Localisation%20of%20SDG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3734.pdf" TargetMode="External"/><Relationship Id="rId4" Type="http://schemas.openxmlformats.org/officeDocument/2006/relationships/hyperlink" Target="SDG%20Workshop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G Logo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t="-1" b="-21052"/>
          <a:stretch/>
        </p:blipFill>
        <p:spPr>
          <a:xfrm>
            <a:off x="0" y="42081"/>
            <a:ext cx="1592047" cy="1752600"/>
          </a:xfrm>
          <a:prstGeom prst="rect">
            <a:avLst/>
          </a:prstGeom>
        </p:spPr>
      </p:pic>
      <p:pic>
        <p:nvPicPr>
          <p:cNvPr id="5" name="Picture 4" descr="Update Logo 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34956" y="0"/>
            <a:ext cx="1252244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57671"/>
            <a:ext cx="11887200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 smtClean="0">
                <a:solidFill>
                  <a:schemeClr val="bg1"/>
                </a:solidFill>
              </a:rPr>
              <a:t>Action Plan Localisation </a:t>
            </a:r>
            <a:r>
              <a:rPr lang="en-IN" sz="4400" b="1" dirty="0">
                <a:solidFill>
                  <a:schemeClr val="bg1"/>
                </a:solidFill>
              </a:rPr>
              <a:t>of SDGs in </a:t>
            </a:r>
            <a:r>
              <a:rPr lang="en-IN" sz="4400" b="1" dirty="0" err="1" smtClean="0">
                <a:solidFill>
                  <a:schemeClr val="bg1"/>
                </a:solidFill>
              </a:rPr>
              <a:t>Odisha</a:t>
            </a:r>
            <a:endParaRPr lang="en-IN" sz="4400" b="1" dirty="0" smtClean="0">
              <a:solidFill>
                <a:schemeClr val="bg1"/>
              </a:solidFill>
            </a:endParaRPr>
          </a:p>
          <a:p>
            <a:pPr algn="ctr"/>
            <a:endParaRPr lang="en-IN" sz="28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 descr="SDG Goa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228600"/>
            <a:ext cx="5255534" cy="5257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TECHNICAL SESSION 2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=""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18842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8D7F33-3C5F-904A-BBA8-A1201C3C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81" y="238541"/>
            <a:ext cx="10743057" cy="980660"/>
          </a:xfrm>
        </p:spPr>
        <p:txBody>
          <a:bodyPr anchor="b">
            <a:normAutofit/>
          </a:bodyPr>
          <a:lstStyle/>
          <a:p>
            <a:r>
              <a:rPr lang="en-IN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Capacity Building 2022-2023</a:t>
            </a:r>
            <a:endParaRPr lang="en-US" sz="5400" b="1" dirty="0"/>
          </a:p>
        </p:txBody>
      </p:sp>
      <p:sp>
        <p:nvSpPr>
          <p:cNvPr id="84" name="sketchy line">
            <a:extLst>
              <a:ext uri="{FF2B5EF4-FFF2-40B4-BE49-F238E27FC236}">
                <a16:creationId xmlns=""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181" y="1681544"/>
            <a:ext cx="1069848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="" xmlns:a16="http://schemas.microsoft.com/office/drawing/2014/main" id="{90CA6E84-F6E6-4C85-8A94-F5D03C825CF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7162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SDG Logo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362200"/>
            <a:ext cx="3740092" cy="280506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2057400"/>
          <a:ext cx="6858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Number of Participants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Block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Gram </a:t>
                      </a:r>
                      <a:r>
                        <a:rPr lang="en-US" dirty="0" err="1" smtClean="0"/>
                        <a:t>Panchayat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14440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Ward </a:t>
                      </a:r>
                      <a:r>
                        <a:rPr lang="en-US" baseline="0" dirty="0" smtClean="0"/>
                        <a:t> Members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91913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Grand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106353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52578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Mode of Training : Physical as well as Virtual Model </a:t>
            </a:r>
            <a:endParaRPr lang="en-US" sz="2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98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0"/>
            <a:ext cx="6477000" cy="762000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b="1" dirty="0" smtClean="0"/>
              <a:t>Mapping Role of PRIs in CSS:</a:t>
            </a:r>
            <a:endParaRPr lang="en-IN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6201" y="914400"/>
          <a:ext cx="11734799" cy="5542892"/>
        </p:xfrm>
        <a:graphic>
          <a:graphicData uri="http://schemas.openxmlformats.org/drawingml/2006/table">
            <a:tbl>
              <a:tblPr/>
              <a:tblGrid>
                <a:gridCol w="2971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10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519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Status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Calibri"/>
                          <a:ea typeface="Calibri"/>
                          <a:cs typeface="Times New Roman"/>
                        </a:rPr>
                        <a:t>Decisions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99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100" dirty="0">
                          <a:latin typeface="Calibri"/>
                          <a:ea typeface="Calibri"/>
                          <a:cs typeface="Times New Roman"/>
                        </a:rPr>
                        <a:t>Mapping Central Govt and State Schemes to different Themes and related SDGs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100" dirty="0" smtClean="0">
                          <a:latin typeface="Calibri"/>
                          <a:ea typeface="Calibri"/>
                          <a:cs typeface="Times New Roman"/>
                        </a:rPr>
                        <a:t>For </a:t>
                      </a:r>
                      <a:r>
                        <a:rPr lang="en-IN" sz="2100" dirty="0">
                          <a:latin typeface="Calibri"/>
                          <a:ea typeface="Calibri"/>
                          <a:cs typeface="Times New Roman"/>
                        </a:rPr>
                        <a:t>State </a:t>
                      </a:r>
                      <a:r>
                        <a:rPr lang="en-IN" sz="2100" dirty="0" smtClean="0">
                          <a:latin typeface="Calibri"/>
                          <a:ea typeface="Calibri"/>
                          <a:cs typeface="Times New Roman"/>
                        </a:rPr>
                        <a:t>Level P&amp; C Dept.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100" dirty="0" smtClean="0">
                          <a:latin typeface="Calibri"/>
                          <a:ea typeface="Calibri"/>
                          <a:cs typeface="Times New Roman"/>
                        </a:rPr>
                        <a:t>For</a:t>
                      </a:r>
                      <a:r>
                        <a:rPr lang="en-IN" sz="2100" baseline="0" dirty="0" smtClean="0">
                          <a:latin typeface="Calibri"/>
                          <a:ea typeface="Calibri"/>
                          <a:cs typeface="Times New Roman"/>
                        </a:rPr>
                        <a:t> RLBs PR &amp; DW Dept.</a:t>
                      </a:r>
                      <a:endParaRPr lang="en-IN" sz="2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Calibri"/>
                          <a:ea typeface="Calibri"/>
                          <a:cs typeface="Times New Roman"/>
                        </a:rPr>
                        <a:t>State Team (SPMU) already working on under OSIF 2.0 </a:t>
                      </a:r>
                      <a:r>
                        <a:rPr lang="en-US" sz="2100" baseline="0" dirty="0" smtClean="0">
                          <a:latin typeface="Calibri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2100" dirty="0" smtClean="0">
                          <a:latin typeface="Calibri"/>
                          <a:ea typeface="Calibri"/>
                          <a:cs typeface="Times New Roman"/>
                        </a:rPr>
                        <a:t> Mapping of</a:t>
                      </a:r>
                      <a:r>
                        <a:rPr lang="en-US" sz="2100" baseline="0" dirty="0" smtClean="0">
                          <a:latin typeface="Calibri"/>
                          <a:ea typeface="Calibri"/>
                          <a:cs typeface="Times New Roman"/>
                        </a:rPr>
                        <a:t> activities &amp; so also PR &amp; DW for RLBs</a:t>
                      </a:r>
                      <a:endParaRPr lang="en-IN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39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100" dirty="0">
                          <a:latin typeface="Calibri"/>
                          <a:ea typeface="Calibri"/>
                          <a:cs typeface="Times New Roman"/>
                        </a:rPr>
                        <a:t>Implementation Strategies to translate into actions at the </a:t>
                      </a:r>
                      <a:r>
                        <a:rPr lang="en-IN" sz="2100" dirty="0" err="1">
                          <a:latin typeface="Calibri"/>
                          <a:ea typeface="Calibri"/>
                          <a:cs typeface="Times New Roman"/>
                        </a:rPr>
                        <a:t>Panchayat</a:t>
                      </a:r>
                      <a:r>
                        <a:rPr lang="en-IN" sz="2100" dirty="0">
                          <a:latin typeface="Calibri"/>
                          <a:ea typeface="Calibri"/>
                          <a:cs typeface="Times New Roman"/>
                        </a:rPr>
                        <a:t> level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100" dirty="0" smtClean="0">
                          <a:latin typeface="Calibri"/>
                          <a:ea typeface="Calibri"/>
                          <a:cs typeface="Times New Roman"/>
                        </a:rPr>
                        <a:t>Capacity Building &amp; Training taken</a:t>
                      </a:r>
                      <a:r>
                        <a:rPr lang="en-US" sz="2100" baseline="0" dirty="0" smtClean="0">
                          <a:latin typeface="Calibri"/>
                          <a:ea typeface="Calibri"/>
                          <a:cs typeface="Times New Roman"/>
                        </a:rPr>
                        <a:t> up by SIRD&amp;PR as well as P&amp;C </a:t>
                      </a:r>
                      <a:r>
                        <a:rPr lang="en-US" sz="21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Deptt</a:t>
                      </a:r>
                      <a:r>
                        <a:rPr lang="en-US" sz="2100" baseline="0" dirty="0" smtClean="0">
                          <a:latin typeface="Calibri"/>
                          <a:ea typeface="Calibri"/>
                          <a:cs typeface="Times New Roman"/>
                        </a:rPr>
                        <a:t>. Govt. of </a:t>
                      </a:r>
                      <a:r>
                        <a:rPr lang="en-US" sz="21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Odisha</a:t>
                      </a:r>
                      <a:r>
                        <a:rPr lang="en-US" sz="2100" baseline="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IN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dirty="0" smtClean="0">
                          <a:latin typeface="+mn-lt"/>
                          <a:ea typeface="Calibri"/>
                          <a:cs typeface="Times New Roman"/>
                        </a:rPr>
                        <a:t>The revamped RGSA has provisioned CB &amp; T along with training</a:t>
                      </a:r>
                      <a:r>
                        <a:rPr lang="en-US" sz="2100" baseline="0" dirty="0" smtClean="0">
                          <a:latin typeface="+mn-lt"/>
                          <a:ea typeface="Calibri"/>
                          <a:cs typeface="Times New Roman"/>
                        </a:rPr>
                        <a:t> for Elected Representatives</a:t>
                      </a:r>
                      <a:r>
                        <a:rPr lang="en-US" sz="21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100" dirty="0" smtClean="0">
                          <a:latin typeface="+mn-lt"/>
                          <a:ea typeface="Calibri"/>
                          <a:cs typeface="Times New Roman"/>
                        </a:rPr>
                        <a:t>Constitution of SDG cell in DRDAs</a:t>
                      </a:r>
                      <a:r>
                        <a:rPr lang="en-IN" sz="2100" baseline="0" dirty="0" smtClean="0">
                          <a:latin typeface="+mn-lt"/>
                          <a:ea typeface="Calibri"/>
                          <a:cs typeface="Times New Roman"/>
                        </a:rPr>
                        <a:t> and</a:t>
                      </a:r>
                      <a:r>
                        <a:rPr lang="en-IN" sz="2100" dirty="0" smtClean="0">
                          <a:latin typeface="+mn-lt"/>
                          <a:ea typeface="Calibri"/>
                          <a:cs typeface="Times New Roman"/>
                        </a:rPr>
                        <a:t> Blocks.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100" dirty="0" smtClean="0">
                          <a:latin typeface="+mn-lt"/>
                          <a:ea typeface="Calibri"/>
                          <a:cs typeface="Times New Roman"/>
                        </a:rPr>
                        <a:t>Quarterly Monitoring of progress on thematic SDGs at respective levels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4" descr="SDG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47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0287000" cy="61555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Data Collection System</a:t>
            </a:r>
            <a:endParaRPr lang="en-IN" sz="3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503964"/>
              </p:ext>
            </p:extLst>
          </p:nvPr>
        </p:nvGraphicFramePr>
        <p:xfrm>
          <a:off x="304800" y="990600"/>
          <a:ext cx="11277601" cy="5360416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196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Status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Calibri"/>
                          <a:ea typeface="Calibri"/>
                          <a:cs typeface="Times New Roman"/>
                        </a:rPr>
                        <a:t>Decisions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62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50" dirty="0">
                          <a:latin typeface="Calibri"/>
                          <a:ea typeface="Calibri"/>
                          <a:cs typeface="Times New Roman"/>
                        </a:rPr>
                        <a:t>Capturing Data for various local </a:t>
                      </a:r>
                      <a:r>
                        <a:rPr lang="en-IN" sz="1850" dirty="0" smtClean="0">
                          <a:latin typeface="Calibri"/>
                          <a:ea typeface="Calibri"/>
                          <a:cs typeface="Times New Roman"/>
                        </a:rPr>
                        <a:t>indicators </a:t>
                      </a:r>
                      <a:r>
                        <a:rPr lang="en-IN" sz="1850" dirty="0">
                          <a:latin typeface="Calibri"/>
                          <a:ea typeface="Calibri"/>
                          <a:cs typeface="Times New Roman"/>
                        </a:rPr>
                        <a:t>on </a:t>
                      </a:r>
                      <a:r>
                        <a:rPr lang="en-IN" sz="185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50" dirty="0">
                          <a:latin typeface="Calibri"/>
                          <a:ea typeface="Calibri"/>
                          <a:cs typeface="Times New Roman"/>
                        </a:rPr>
                        <a:t>Quarterly basis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50" dirty="0" smtClean="0"/>
                        <a:t>An indicative data capture</a:t>
                      </a:r>
                      <a:r>
                        <a:rPr lang="en-US" sz="1850" baseline="0" dirty="0" smtClean="0"/>
                        <a:t> framework proposed in the Expert Group </a:t>
                      </a:r>
                      <a:r>
                        <a:rPr lang="en-US" sz="1850" baseline="0" smtClean="0"/>
                        <a:t>Report.</a:t>
                      </a:r>
                      <a:endParaRPr lang="en-US" sz="1850" baseline="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50" dirty="0">
                          <a:latin typeface="Calibri"/>
                          <a:ea typeface="Calibri"/>
                          <a:cs typeface="Times New Roman"/>
                        </a:rPr>
                        <a:t>Constitution of monitoring committee and  Capturing of data  after finalization of  indicators </a:t>
                      </a:r>
                      <a:r>
                        <a:rPr lang="en-IN" sz="1850" dirty="0" smtClean="0">
                          <a:latin typeface="Calibri"/>
                          <a:ea typeface="Calibri"/>
                          <a:cs typeface="Times New Roman"/>
                        </a:rPr>
                        <a:t>may be worked out by PR &amp; DW Deptt at respective Scheme Officer level.</a:t>
                      </a:r>
                      <a:endParaRPr lang="en-IN" sz="18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2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50" dirty="0">
                          <a:latin typeface="Calibri"/>
                          <a:ea typeface="Calibri"/>
                          <a:cs typeface="Times New Roman"/>
                        </a:rPr>
                        <a:t>Integration of monitoring parameters of different schemes into SDG Dashboard for monitoring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50" baseline="0" dirty="0" smtClean="0"/>
                        <a:t>State PMU at P &amp; C Deptt are working on it</a:t>
                      </a:r>
                      <a:endParaRPr lang="en-IN" sz="1850" dirty="0" smtClean="0"/>
                    </a:p>
                    <a:p>
                      <a:pPr algn="just"/>
                      <a:endParaRPr lang="en-IN" sz="185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50" dirty="0">
                          <a:latin typeface="Calibri"/>
                          <a:ea typeface="Calibri"/>
                          <a:cs typeface="Times New Roman"/>
                        </a:rPr>
                        <a:t>Being developed at State level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628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50" dirty="0">
                          <a:latin typeface="Calibri"/>
                          <a:ea typeface="Calibri"/>
                          <a:cs typeface="Times New Roman"/>
                        </a:rPr>
                        <a:t>Approach on different mechanisms of incentivization of Panchayats for excellence in localization of SDGs through attainment of different themes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50" dirty="0" smtClean="0"/>
                        <a:t>Current State</a:t>
                      </a:r>
                      <a:r>
                        <a:rPr lang="en-US" sz="1850" baseline="0" dirty="0" smtClean="0"/>
                        <a:t> Panchayat incentive / award guidelines are being revised.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50" baseline="0" dirty="0" smtClean="0"/>
                        <a:t>Revamped RGSA has provisioned for such awards on best performance of  9 thematic goals at MoPR, GoI level from the year 2022-23</a:t>
                      </a:r>
                      <a:endParaRPr lang="en-IN" sz="185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50" dirty="0" smtClean="0">
                          <a:latin typeface="Calibri"/>
                          <a:ea typeface="Calibri"/>
                          <a:cs typeface="Times New Roman"/>
                        </a:rPr>
                        <a:t>The State incentive / award</a:t>
                      </a:r>
                      <a:r>
                        <a:rPr lang="en-US" sz="1850" baseline="0" dirty="0" smtClean="0">
                          <a:latin typeface="Calibri"/>
                          <a:ea typeface="Calibri"/>
                          <a:cs typeface="Times New Roman"/>
                        </a:rPr>
                        <a:t> guidelines may be revised to accommodate such awards w.e.f 2022-23</a:t>
                      </a:r>
                      <a:endParaRPr lang="en-IN" sz="18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indent="-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850" dirty="0" smtClean="0">
                          <a:latin typeface="Calibri"/>
                          <a:ea typeface="Calibri"/>
                          <a:cs typeface="Times New Roman"/>
                        </a:rPr>
                        <a:t>Evaluation </a:t>
                      </a:r>
                      <a:r>
                        <a:rPr lang="en-IN" sz="1850" dirty="0">
                          <a:latin typeface="Calibri"/>
                          <a:ea typeface="Calibri"/>
                          <a:cs typeface="Times New Roman"/>
                        </a:rPr>
                        <a:t>of performance based on achievements in </a:t>
                      </a:r>
                      <a:r>
                        <a:rPr lang="en-IN" sz="1850" dirty="0" smtClean="0">
                          <a:latin typeface="Calibri"/>
                          <a:ea typeface="Calibri"/>
                          <a:cs typeface="Times New Roman"/>
                        </a:rPr>
                        <a:t>indicators relating to thematic areas.</a:t>
                      </a:r>
                      <a:endParaRPr lang="en-IN" sz="18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indent="-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850" dirty="0" smtClean="0">
                          <a:latin typeface="Calibri"/>
                          <a:ea typeface="Calibri"/>
                          <a:cs typeface="Times New Roman"/>
                        </a:rPr>
                        <a:t>Innovation practices to be documented</a:t>
                      </a:r>
                      <a:r>
                        <a:rPr lang="en-IN" sz="1850" baseline="0" dirty="0" smtClean="0">
                          <a:latin typeface="Calibri"/>
                          <a:ea typeface="Calibri"/>
                          <a:cs typeface="Times New Roman"/>
                        </a:rPr>
                        <a:t> / local champions to be honoured.</a:t>
                      </a:r>
                      <a:endParaRPr lang="en-IN" sz="18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 descr="SDG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-cover-thank-youx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3" t="3412" r="54487"/>
          <a:stretch>
            <a:fillRect/>
          </a:stretch>
        </p:blipFill>
        <p:spPr>
          <a:xfrm>
            <a:off x="3429000" y="304800"/>
            <a:ext cx="5257800" cy="52133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5638800"/>
            <a:ext cx="50292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Your valued Feedback Please !!</a:t>
            </a:r>
            <a:endParaRPr lang="en-IN" sz="2400" b="1" i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=""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18842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8D7F33-3C5F-904A-BBA8-A1201C3C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81" y="238541"/>
            <a:ext cx="10743057" cy="980660"/>
          </a:xfrm>
        </p:spPr>
        <p:txBody>
          <a:bodyPr anchor="b">
            <a:normAutofit/>
          </a:bodyPr>
          <a:lstStyle/>
          <a:p>
            <a:r>
              <a:rPr lang="en-IN" sz="5400" b="1" dirty="0" smtClean="0">
                <a:latin typeface="Times New Roman" panose="02020603050405020304" pitchFamily="18" charset="0"/>
              </a:rPr>
              <a:t>State Action Plan</a:t>
            </a:r>
            <a:endParaRPr lang="en-US" sz="5400" b="1" dirty="0"/>
          </a:p>
        </p:txBody>
      </p:sp>
      <p:sp>
        <p:nvSpPr>
          <p:cNvPr id="84" name="sketchy line">
            <a:extLst>
              <a:ext uri="{FF2B5EF4-FFF2-40B4-BE49-F238E27FC236}">
                <a16:creationId xmlns=""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181" y="1681544"/>
            <a:ext cx="1069848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="" xmlns:a16="http://schemas.microsoft.com/office/drawing/2014/main" id="{90CA6E84-F6E6-4C85-8A94-F5D03C825CF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7162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SDG Logo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2057400"/>
          <a:ext cx="10972800" cy="451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latin typeface="Calibri"/>
                          <a:ea typeface="Calibri"/>
                          <a:cs typeface="Times New Roman"/>
                        </a:rPr>
                        <a:t>Action Taken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Status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Calibri"/>
                          <a:ea typeface="Calibri"/>
                          <a:cs typeface="Times New Roman"/>
                        </a:rPr>
                        <a:t>Decisions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MoPR</a:t>
                      </a:r>
                      <a:r>
                        <a:rPr lang="en-US" dirty="0" smtClean="0"/>
                        <a:t> initiatives</a:t>
                      </a:r>
                      <a:r>
                        <a:rPr lang="en-US" baseline="0" dirty="0" smtClean="0"/>
                        <a:t> on LSDGs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Committee formation at</a:t>
                      </a:r>
                      <a:r>
                        <a:rPr lang="en-US" baseline="0" dirty="0" smtClean="0"/>
                        <a:t> state level and one day core committee held under the chairmanship of Principal Secretary with members.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Expert Committee Report on LSDGs in Rural areas with</a:t>
                      </a:r>
                      <a:r>
                        <a:rPr lang="en-US" baseline="0" dirty="0" smtClean="0"/>
                        <a:t> PRIs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Communicated to concerned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departments by PR &amp; DW and P &amp; C Department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Joint Advisories/ Govt. Letters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Joint letters will be issued.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AKAM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Thematic Priorities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each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Gram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Panchayats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through Special Gram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Sabha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SANKALP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Sankalp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Resolution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each Gram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Panchayats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24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April 2022.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00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0"/>
            <a:ext cx="4572000" cy="762000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b="1" dirty="0" smtClean="0"/>
              <a:t>Important Circulars</a:t>
            </a:r>
            <a:endParaRPr lang="en-IN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85800" y="990600"/>
          <a:ext cx="10591800" cy="5682742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67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23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latin typeface="Calibri"/>
                          <a:ea typeface="Calibri"/>
                          <a:cs typeface="Times New Roman"/>
                        </a:rPr>
                        <a:t>State</a:t>
                      </a:r>
                      <a:r>
                        <a:rPr lang="en-IN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Level Steering Committee Core Committee for LSDGs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latin typeface="Calibri"/>
                          <a:ea typeface="Calibri"/>
                          <a:cs typeface="Times New Roman"/>
                        </a:rPr>
                        <a:t>Chaired by Development</a:t>
                      </a:r>
                      <a:r>
                        <a:rPr lang="en-IN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Commissioner and other Departmental Secretaries 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latin typeface="+mn-lt"/>
                          <a:ea typeface="Calibri"/>
                          <a:cs typeface="Times New Roman"/>
                          <a:hlinkClick r:id="rId2" action="ppaction://hlinkfile"/>
                        </a:rPr>
                        <a:t>Letter</a:t>
                      </a:r>
                      <a:r>
                        <a:rPr lang="en-IN" sz="2400" baseline="0" dirty="0" smtClean="0">
                          <a:latin typeface="+mn-lt"/>
                          <a:ea typeface="Calibri"/>
                          <a:cs typeface="Times New Roman"/>
                          <a:hlinkClick r:id="rId2" action="ppaction://hlinkfile"/>
                        </a:rPr>
                        <a:t> Link</a:t>
                      </a:r>
                      <a:endParaRPr lang="en-IN" sz="2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47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PR &amp; DW </a:t>
                      </a:r>
                      <a:r>
                        <a:rPr lang="en-IN" sz="2200" dirty="0" err="1" smtClean="0">
                          <a:latin typeface="Calibri"/>
                          <a:ea typeface="Calibri"/>
                          <a:cs typeface="Times New Roman"/>
                        </a:rPr>
                        <a:t>Deptt</a:t>
                      </a: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. Core committee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2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Chaired</a:t>
                      </a:r>
                      <a:r>
                        <a:rPr lang="en-IN" sz="22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by Principal </a:t>
                      </a:r>
                      <a:r>
                        <a:rPr lang="en-IN" sz="2200" kern="1200" baseline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Secrteary</a:t>
                      </a:r>
                      <a:r>
                        <a:rPr lang="en-IN" sz="22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PR &amp; DW Department along with Directors, Special Secretaries and SDG Cell Officials</a:t>
                      </a:r>
                      <a:endParaRPr lang="en-IN" sz="22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  <a:hlinkClick r:id="rId3" action="ppaction://hlinkfile"/>
                        </a:rPr>
                        <a:t>Letter</a:t>
                      </a:r>
                      <a:r>
                        <a:rPr lang="en-IN" sz="2200" baseline="0" dirty="0" smtClean="0">
                          <a:latin typeface="Calibri"/>
                          <a:ea typeface="Calibri"/>
                          <a:cs typeface="Times New Roman"/>
                          <a:hlinkClick r:id="rId3" action="ppaction://hlinkfile"/>
                        </a:rPr>
                        <a:t> Link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47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One day Orientation</a:t>
                      </a:r>
                      <a:r>
                        <a:rPr lang="en-IN" sz="2200" baseline="0" dirty="0" smtClean="0">
                          <a:latin typeface="Calibri"/>
                          <a:ea typeface="Calibri"/>
                          <a:cs typeface="Times New Roman"/>
                        </a:rPr>
                        <a:t> on SDG/ LSDGs to PR &amp; DW Department Officials</a:t>
                      </a:r>
                      <a:endParaRPr lang="en-IN" sz="22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2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Chaired by Principal Secretary,</a:t>
                      </a:r>
                      <a:r>
                        <a:rPr lang="en-IN" sz="22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Directors, </a:t>
                      </a:r>
                      <a:r>
                        <a:rPr lang="en-IN" sz="2200" kern="1200" baseline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SPl</a:t>
                      </a:r>
                      <a:r>
                        <a:rPr lang="en-IN" sz="22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Secretaries, Senior Officials and SDG Cell Officials of PR &amp; DW </a:t>
                      </a:r>
                      <a:r>
                        <a:rPr lang="en-IN" sz="2200" kern="1200" baseline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Deprt</a:t>
                      </a:r>
                      <a:r>
                        <a:rPr lang="en-IN" sz="22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IN" sz="22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  <a:hlinkClick r:id="rId4" action="ppaction://hlinkfile"/>
                        </a:rPr>
                        <a:t>Letter Link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847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 err="1" smtClean="0">
                          <a:latin typeface="Calibri"/>
                          <a:ea typeface="Calibri"/>
                          <a:cs typeface="Times New Roman"/>
                        </a:rPr>
                        <a:t>Sankalp</a:t>
                      </a: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/ AKAM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2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Issued Instruction to conduct Special Gram </a:t>
                      </a:r>
                      <a:r>
                        <a:rPr lang="en-IN" sz="22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Sabh</a:t>
                      </a:r>
                      <a:r>
                        <a:rPr lang="en-IN" sz="22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(PR &amp; DW Department)</a:t>
                      </a:r>
                      <a:endParaRPr lang="en-IN" sz="22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  <a:hlinkClick r:id="rId5" action="ppaction://hlinkfile"/>
                        </a:rPr>
                        <a:t>Letter Link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SDG Log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28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0"/>
            <a:ext cx="5562600" cy="838200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b="1" dirty="0" err="1" smtClean="0"/>
              <a:t>MoPR</a:t>
            </a:r>
            <a:r>
              <a:rPr lang="en-IN" sz="3600" b="1" dirty="0" smtClean="0"/>
              <a:t> Initiatives on LSDGs:</a:t>
            </a:r>
            <a:endParaRPr lang="en-IN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04800" y="685800"/>
          <a:ext cx="11125200" cy="6246773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8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Status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Calibri"/>
                          <a:ea typeface="Calibri"/>
                          <a:cs typeface="Times New Roman"/>
                        </a:rPr>
                        <a:t>Decisions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7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latin typeface="Calibri"/>
                          <a:ea typeface="Calibri"/>
                          <a:cs typeface="Times New Roman"/>
                        </a:rPr>
                        <a:t>Formation of State Steering </a:t>
                      </a: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Committee at Department level</a:t>
                      </a:r>
                      <a:r>
                        <a:rPr lang="en-IN" sz="2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Calibri"/>
                          <a:ea typeface="Calibri"/>
                          <a:cs typeface="Times New Roman"/>
                        </a:rPr>
                        <a:t>Formed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committee under the Chairmanship of Chief Secretary with other Secretary</a:t>
                      </a:r>
                      <a:r>
                        <a:rPr lang="en-US" sz="2000" u="sng" baseline="0" dirty="0" smtClean="0">
                          <a:latin typeface="Calibri"/>
                          <a:ea typeface="Calibri"/>
                          <a:cs typeface="Times New Roman"/>
                        </a:rPr>
                        <a:t>. (</a:t>
                      </a:r>
                      <a:r>
                        <a:rPr lang="en-US" sz="2000" u="sng" baseline="0" dirty="0" err="1" smtClean="0">
                          <a:latin typeface="Calibri"/>
                          <a:ea typeface="Calibri"/>
                          <a:cs typeface="Times New Roman"/>
                        </a:rPr>
                        <a:t>Govt</a:t>
                      </a:r>
                      <a:r>
                        <a:rPr lang="en-US" sz="2000" u="sng" baseline="0" dirty="0" smtClean="0">
                          <a:latin typeface="Calibri"/>
                          <a:ea typeface="Calibri"/>
                          <a:cs typeface="Times New Roman"/>
                        </a:rPr>
                        <a:t> Letter 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A Core committee under the Chairmanship of Principal Secretary with concerned Directors,</a:t>
                      </a:r>
                      <a:r>
                        <a:rPr lang="en-US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Special </a:t>
                      </a:r>
                      <a:r>
                        <a:rPr lang="en-US" sz="2000" baseline="0" dirty="0" smtClean="0">
                          <a:latin typeface="+mn-lt"/>
                          <a:ea typeface="Calibri"/>
                          <a:cs typeface="Times New Roman"/>
                        </a:rPr>
                        <a:t>Secretaries and Officials of SDG Cell of PR &amp; DW Dept. </a:t>
                      </a:r>
                      <a:r>
                        <a:rPr lang="en-US" sz="2000" u="sng" baseline="0" dirty="0" smtClean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u="sng" baseline="0" dirty="0" err="1" smtClean="0">
                          <a:latin typeface="+mn-lt"/>
                          <a:ea typeface="Calibri"/>
                          <a:cs typeface="Times New Roman"/>
                        </a:rPr>
                        <a:t>Govt</a:t>
                      </a:r>
                      <a:r>
                        <a:rPr lang="en-US" sz="2000" u="sng" baseline="0" dirty="0" smtClean="0">
                          <a:latin typeface="+mn-lt"/>
                          <a:ea typeface="Calibri"/>
                          <a:cs typeface="Times New Roman"/>
                        </a:rPr>
                        <a:t> Letter)</a:t>
                      </a:r>
                      <a:endParaRPr lang="en-IN" sz="20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34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latin typeface="Calibri"/>
                          <a:ea typeface="Calibri"/>
                          <a:cs typeface="Times New Roman"/>
                        </a:rPr>
                        <a:t>Identification of Nodal Officers at </a:t>
                      </a:r>
                    </a:p>
                    <a:p>
                      <a:pPr marL="981075" lvl="0" indent="-5365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IN" sz="2200" dirty="0">
                          <a:latin typeface="Calibri"/>
                          <a:ea typeface="Calibri"/>
                          <a:cs typeface="Times New Roman"/>
                        </a:rPr>
                        <a:t>State</a:t>
                      </a:r>
                    </a:p>
                    <a:p>
                      <a:pPr marL="981075" lvl="0" indent="-5365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IN" sz="2200" dirty="0">
                          <a:latin typeface="Calibri"/>
                          <a:ea typeface="Calibri"/>
                          <a:cs typeface="Times New Roman"/>
                        </a:rPr>
                        <a:t>District</a:t>
                      </a:r>
                    </a:p>
                    <a:p>
                      <a:pPr marL="981075" lvl="0" indent="-5365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Block</a:t>
                      </a:r>
                    </a:p>
                    <a:p>
                      <a:pPr marL="981075" lvl="0" indent="-5365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GP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IN" sz="2200" dirty="0">
                          <a:latin typeface="Calibri"/>
                          <a:ea typeface="Calibri"/>
                          <a:cs typeface="Times New Roman"/>
                        </a:rPr>
                        <a:t>Done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Done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Done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Not Done (In process)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Calibri"/>
                          <a:ea typeface="Calibri"/>
                          <a:cs typeface="Times New Roman"/>
                        </a:rPr>
                        <a:t>PD at District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Calibri"/>
                          <a:ea typeface="Calibri"/>
                          <a:cs typeface="Times New Roman"/>
                        </a:rPr>
                        <a:t>BDO at Block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Panchayat</a:t>
                      </a:r>
                      <a:r>
                        <a:rPr lang="en-US" sz="2200" baseline="0" dirty="0" smtClean="0">
                          <a:latin typeface="Calibri"/>
                          <a:ea typeface="Calibri"/>
                          <a:cs typeface="Times New Roman"/>
                        </a:rPr>
                        <a:t> Executive Officer/ GRS or Extension Officers will be  nominated as Nodal Officer.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74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latin typeface="Calibri"/>
                          <a:ea typeface="Calibri"/>
                          <a:cs typeface="Times New Roman"/>
                        </a:rPr>
                        <a:t>Instructions/Advisories by different line departments down the 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Instructions </a:t>
                      </a:r>
                      <a:r>
                        <a:rPr lang="en-IN" sz="2200" dirty="0">
                          <a:latin typeface="Calibri"/>
                          <a:ea typeface="Calibri"/>
                          <a:cs typeface="Times New Roman"/>
                        </a:rPr>
                        <a:t>issued to all Districts/ Blocks on SDGs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Calibri"/>
                          <a:ea typeface="Calibri"/>
                          <a:cs typeface="Times New Roman"/>
                        </a:rPr>
                        <a:t>The guideline</a:t>
                      </a:r>
                      <a:r>
                        <a:rPr lang="en-US" sz="2200" baseline="0" dirty="0" smtClean="0">
                          <a:latin typeface="Calibri"/>
                          <a:ea typeface="Calibri"/>
                          <a:cs typeface="Times New Roman"/>
                        </a:rPr>
                        <a:t> on </a:t>
                      </a:r>
                      <a:r>
                        <a:rPr lang="en-US" sz="22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SoP</a:t>
                      </a:r>
                      <a:r>
                        <a:rPr lang="en-US" sz="2200" baseline="0" dirty="0" smtClean="0">
                          <a:latin typeface="Calibri"/>
                          <a:ea typeface="Calibri"/>
                          <a:cs typeface="Times New Roman"/>
                        </a:rPr>
                        <a:t> relating to different thematic goal already issued by P &amp; C as well as PR &amp; DW </a:t>
                      </a:r>
                      <a:r>
                        <a:rPr lang="en-US" sz="22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Deptt</a:t>
                      </a:r>
                      <a:r>
                        <a:rPr lang="en-US" sz="2200" baseline="0" dirty="0" smtClean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200" u="sng" baseline="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200" u="sng" baseline="0" dirty="0" err="1" smtClean="0">
                          <a:latin typeface="Calibri"/>
                          <a:ea typeface="Calibri"/>
                          <a:cs typeface="Times New Roman"/>
                        </a:rPr>
                        <a:t>Govt</a:t>
                      </a:r>
                      <a:r>
                        <a:rPr lang="en-US" sz="2200" u="sng" baseline="0" dirty="0" smtClean="0">
                          <a:latin typeface="Calibri"/>
                          <a:ea typeface="Calibri"/>
                          <a:cs typeface="Times New Roman"/>
                        </a:rPr>
                        <a:t> Letter)</a:t>
                      </a:r>
                      <a:endParaRPr lang="en-IN" sz="22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 descr="SDG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1801" y="1"/>
            <a:ext cx="990600" cy="990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03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0"/>
            <a:ext cx="5410200" cy="457200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Preparation of </a:t>
            </a:r>
            <a:r>
              <a:rPr lang="en-IN" sz="2400" b="1" dirty="0">
                <a:ea typeface="Calibri"/>
                <a:cs typeface="Times New Roman"/>
              </a:rPr>
              <a:t>GPDP/BPDP/DPDP</a:t>
            </a:r>
            <a:endParaRPr lang="en-IN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81000" y="685800"/>
          <a:ext cx="11201401" cy="5336834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20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Status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Calibri"/>
                          <a:ea typeface="Calibri"/>
                          <a:cs typeface="Times New Roman"/>
                        </a:rPr>
                        <a:t>Decisions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96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50" dirty="0">
                          <a:latin typeface="Calibri"/>
                          <a:ea typeface="Calibri"/>
                          <a:cs typeface="Times New Roman"/>
                        </a:rPr>
                        <a:t>Convergent Planning, implementation and monitoring at </a:t>
                      </a:r>
                      <a:r>
                        <a:rPr lang="en-IN" sz="2250" dirty="0" err="1">
                          <a:latin typeface="Calibri"/>
                          <a:ea typeface="Calibri"/>
                          <a:cs typeface="Times New Roman"/>
                        </a:rPr>
                        <a:t>Panchayat</a:t>
                      </a:r>
                      <a:r>
                        <a:rPr lang="en-IN" sz="2250" dirty="0">
                          <a:latin typeface="Calibri"/>
                          <a:ea typeface="Calibri"/>
                          <a:cs typeface="Times New Roman"/>
                        </a:rPr>
                        <a:t> level. Accordingly capturing resource envelope of these schemes in the GPDP, BPDP and DPDP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5138" indent="-46513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50" dirty="0" smtClean="0">
                          <a:latin typeface="Calibri"/>
                          <a:ea typeface="Calibri"/>
                          <a:cs typeface="Times New Roman"/>
                        </a:rPr>
                        <a:t>Convergent planning limited to 2 or 3 schemes under</a:t>
                      </a:r>
                      <a:r>
                        <a:rPr lang="en-US" sz="2250" baseline="0" dirty="0" smtClean="0">
                          <a:latin typeface="Calibri"/>
                          <a:ea typeface="Calibri"/>
                          <a:cs typeface="Times New Roman"/>
                        </a:rPr>
                        <a:t> GPDP, BPDP &amp; DPDP (Intra- Deptt, not Inter-Deptts)</a:t>
                      </a:r>
                    </a:p>
                    <a:p>
                      <a:pPr marL="465138" indent="-46513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50" baseline="0" dirty="0" smtClean="0">
                          <a:latin typeface="Calibri"/>
                          <a:ea typeface="Calibri"/>
                          <a:cs typeface="Times New Roman"/>
                        </a:rPr>
                        <a:t>Limited Resource Envelop</a:t>
                      </a:r>
                      <a:endParaRPr lang="en-IN" sz="2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5138" indent="-46513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2250" dirty="0" smtClean="0">
                          <a:latin typeface="+mn-lt"/>
                          <a:ea typeface="Calibri"/>
                          <a:cs typeface="Times New Roman"/>
                        </a:rPr>
                        <a:t>Convergence meeting with different line departments to ensure convergence of funds / programmes under GPDP/BPDP/DPDP in addressing issues.</a:t>
                      </a:r>
                    </a:p>
                    <a:p>
                      <a:pPr marL="465138" indent="-46513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2250" dirty="0" smtClean="0">
                          <a:latin typeface="+mn-lt"/>
                          <a:ea typeface="Calibri"/>
                          <a:cs typeface="Times New Roman"/>
                        </a:rPr>
                        <a:t>To set up GP/ Block / District level targets with measurable indicators having convergence possibilities and resource mobilization.</a:t>
                      </a:r>
                    </a:p>
                    <a:p>
                      <a:pPr marL="465138" indent="-46513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2250" dirty="0" smtClean="0">
                          <a:latin typeface="+mn-lt"/>
                          <a:ea typeface="Calibri"/>
                          <a:cs typeface="Times New Roman"/>
                        </a:rPr>
                        <a:t>Identifying  Nodal Officers of Line Deptts and coordination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SDG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50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0"/>
            <a:ext cx="6096000" cy="457200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Preparation of </a:t>
            </a:r>
            <a:r>
              <a:rPr lang="en-IN" sz="2400" b="1" dirty="0" smtClean="0">
                <a:ea typeface="Calibri"/>
                <a:cs typeface="Times New Roman"/>
              </a:rPr>
              <a:t>GPDP/BPDP/DPDP  </a:t>
            </a:r>
            <a:r>
              <a:rPr lang="en-IN" sz="2400" b="1" dirty="0" err="1" smtClean="0">
                <a:ea typeface="Calibri"/>
                <a:cs typeface="Times New Roman"/>
              </a:rPr>
              <a:t>contd</a:t>
            </a:r>
            <a:r>
              <a:rPr lang="en-IN" sz="2400" b="1" dirty="0" smtClean="0">
                <a:ea typeface="Calibri"/>
                <a:cs typeface="Times New Roman"/>
              </a:rPr>
              <a:t>…</a:t>
            </a:r>
            <a:endParaRPr lang="en-IN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95300" y="1143000"/>
          <a:ext cx="10820400" cy="5156204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Status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Calibri"/>
                          <a:ea typeface="Calibri"/>
                          <a:cs typeface="Times New Roman"/>
                        </a:rPr>
                        <a:t>Decisions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6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latin typeface="Calibri"/>
                          <a:ea typeface="Calibri"/>
                          <a:cs typeface="Times New Roman"/>
                        </a:rPr>
                        <a:t>Clearly laying out Physical and Financial targets in these planning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smtClean="0"/>
                        <a:t>The Physical &amp; Financial Targets under</a:t>
                      </a:r>
                      <a:r>
                        <a:rPr lang="en-US" sz="2200" baseline="0" dirty="0" smtClean="0"/>
                        <a:t> GPDP / BPDP / DPDP are not based on situational report, sourced from Situational Analysis Report, MA Survey, VRP Survey etc.</a:t>
                      </a:r>
                      <a:endParaRPr lang="en-IN" sz="2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Concerned Line Deptts are to attend the meetings of GPDP, BPDP &amp; DPDP at the respective levels for wider consultation for working out physical</a:t>
                      </a:r>
                      <a:r>
                        <a:rPr lang="en-IN" sz="2200" baseline="0" dirty="0" smtClean="0">
                          <a:latin typeface="Calibri"/>
                          <a:ea typeface="Calibri"/>
                          <a:cs typeface="Times New Roman"/>
                        </a:rPr>
                        <a:t> &amp; financial target through common resource envelop.</a:t>
                      </a: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2200" b="1" dirty="0" smtClean="0">
                          <a:latin typeface="Calibri"/>
                          <a:ea typeface="Calibri"/>
                          <a:cs typeface="Times New Roman"/>
                        </a:rPr>
                        <a:t>(Whole of Govt. Approach).</a:t>
                      </a:r>
                      <a:endParaRPr lang="en-IN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6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latin typeface="Calibri"/>
                          <a:ea typeface="Calibri"/>
                          <a:cs typeface="Times New Roman"/>
                        </a:rPr>
                        <a:t>Involvement of different stakeholders including NGOs, </a:t>
                      </a: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INGOs</a:t>
                      </a:r>
                      <a:r>
                        <a:rPr lang="en-IN" sz="2200" dirty="0">
                          <a:latin typeface="Calibri"/>
                          <a:ea typeface="Calibri"/>
                          <a:cs typeface="Times New Roman"/>
                        </a:rPr>
                        <a:t>, domain experts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Is under process.</a:t>
                      </a:r>
                      <a:endParaRPr lang="en-IN" sz="2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Whole of Society Approach be put in place prior to finalization of Panchayat</a:t>
                      </a:r>
                      <a:r>
                        <a:rPr lang="en-IN" sz="2200" baseline="0" dirty="0" smtClean="0">
                          <a:latin typeface="Calibri"/>
                          <a:ea typeface="Calibri"/>
                          <a:cs typeface="Times New Roman"/>
                        </a:rPr>
                        <a:t> Development Plan involving all Stakeholders. 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 descr="SDG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67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Indicator Framework and Documentation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9304" y="1825625"/>
            <a:ext cx="4773454" cy="4351338"/>
          </a:xfrm>
        </p:spPr>
        <p:txBody>
          <a:bodyPr>
            <a:normAutofit lnSpcReduction="10000"/>
          </a:bodyPr>
          <a:lstStyle/>
          <a:p>
            <a:pPr lvl="1" algn="just">
              <a:spcBef>
                <a:spcPts val="1200"/>
              </a:spcBef>
            </a:pPr>
            <a:r>
              <a:rPr lang="en-IN" dirty="0" smtClean="0"/>
              <a:t>Planning &amp; Convergence Department declared as Nodal Department to monitor progress SDGs in the State.  </a:t>
            </a:r>
          </a:p>
          <a:p>
            <a:pPr lvl="1" algn="just">
              <a:spcBef>
                <a:spcPts val="1200"/>
              </a:spcBef>
            </a:pPr>
            <a:r>
              <a:rPr lang="en-GB" dirty="0" smtClean="0"/>
              <a:t>Odisha SDG Indicator Framework (2019) with 367 indicators– To track the progress of SDGs in the State</a:t>
            </a:r>
          </a:p>
          <a:p>
            <a:pPr lvl="1" algn="just">
              <a:spcBef>
                <a:spcPts val="1200"/>
              </a:spcBef>
            </a:pPr>
            <a:r>
              <a:rPr lang="en-GB" dirty="0" smtClean="0"/>
              <a:t>Currently, OSIF Version 2.0 has been prepared with 292 indicators </a:t>
            </a:r>
          </a:p>
          <a:p>
            <a:pPr lvl="1" algn="just">
              <a:spcBef>
                <a:spcPts val="1200"/>
              </a:spcBef>
            </a:pPr>
            <a:endParaRPr lang="en-IN" dirty="0" smtClean="0"/>
          </a:p>
          <a:p>
            <a:pPr lvl="1" algn="just">
              <a:spcBef>
                <a:spcPts val="1200"/>
              </a:spcBef>
            </a:pP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IN" dirty="0"/>
          </a:p>
        </p:txBody>
      </p:sp>
      <p:grpSp>
        <p:nvGrpSpPr>
          <p:cNvPr id="3" name="object 4"/>
          <p:cNvGrpSpPr/>
          <p:nvPr/>
        </p:nvGrpSpPr>
        <p:grpSpPr>
          <a:xfrm>
            <a:off x="5117069" y="1717073"/>
            <a:ext cx="6463664" cy="4102702"/>
            <a:chOff x="0" y="764700"/>
            <a:chExt cx="9144000" cy="6093298"/>
          </a:xfrm>
        </p:grpSpPr>
        <p:sp>
          <p:nvSpPr>
            <p:cNvPr id="7" name="object 5"/>
            <p:cNvSpPr/>
            <p:nvPr/>
          </p:nvSpPr>
          <p:spPr>
            <a:xfrm>
              <a:off x="0" y="1261052"/>
              <a:ext cx="9144000" cy="55969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0" y="764700"/>
              <a:ext cx="9144000" cy="60932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7</a:t>
            </a:fld>
            <a:endParaRPr lang="en-IN"/>
          </a:p>
        </p:txBody>
      </p:sp>
      <p:pic>
        <p:nvPicPr>
          <p:cNvPr id="10" name="Picture 9" descr="SDG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=""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18842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8D7F33-3C5F-904A-BBA8-A1201C3C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81" y="238541"/>
            <a:ext cx="10743057" cy="980660"/>
          </a:xfrm>
        </p:spPr>
        <p:txBody>
          <a:bodyPr anchor="b">
            <a:normAutofit/>
          </a:bodyPr>
          <a:lstStyle/>
          <a:p>
            <a:r>
              <a:rPr lang="en-IN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Capacity Building</a:t>
            </a:r>
            <a:endParaRPr lang="en-US" sz="5400" b="1" dirty="0"/>
          </a:p>
        </p:txBody>
      </p:sp>
      <p:sp>
        <p:nvSpPr>
          <p:cNvPr id="84" name="sketchy line">
            <a:extLst>
              <a:ext uri="{FF2B5EF4-FFF2-40B4-BE49-F238E27FC236}">
                <a16:creationId xmlns=""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181" y="1681544"/>
            <a:ext cx="1069848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="" xmlns:a16="http://schemas.microsoft.com/office/drawing/2014/main" id="{90CA6E84-F6E6-4C85-8A94-F5D03C825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390332"/>
              </p:ext>
            </p:extLst>
          </p:nvPr>
        </p:nvGraphicFramePr>
        <p:xfrm>
          <a:off x="228600" y="1676400"/>
          <a:ext cx="7467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SDG Logo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828800"/>
            <a:ext cx="2514599" cy="1885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038600"/>
            <a:ext cx="2540467" cy="190535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9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=""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18842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8D7F33-3C5F-904A-BBA8-A1201C3C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81" y="238541"/>
            <a:ext cx="10743057" cy="980660"/>
          </a:xfrm>
        </p:spPr>
        <p:txBody>
          <a:bodyPr anchor="b">
            <a:normAutofit/>
          </a:bodyPr>
          <a:lstStyle/>
          <a:p>
            <a:r>
              <a:rPr lang="en-IN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Capacity Building</a:t>
            </a:r>
            <a:endParaRPr lang="en-US" sz="5400" b="1" dirty="0"/>
          </a:p>
        </p:txBody>
      </p:sp>
      <p:sp>
        <p:nvSpPr>
          <p:cNvPr id="84" name="sketchy line">
            <a:extLst>
              <a:ext uri="{FF2B5EF4-FFF2-40B4-BE49-F238E27FC236}">
                <a16:creationId xmlns=""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181" y="1681544"/>
            <a:ext cx="1069848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="" xmlns:a16="http://schemas.microsoft.com/office/drawing/2014/main" id="{90CA6E84-F6E6-4C85-8A94-F5D03C825CF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7162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SDG Logo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362200"/>
            <a:ext cx="3740092" cy="280506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088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1106</Words>
  <Application>Microsoft Office PowerPoint</Application>
  <PresentationFormat>Custom</PresentationFormat>
  <Paragraphs>158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State Action Plan</vt:lpstr>
      <vt:lpstr>PowerPoint Presentation</vt:lpstr>
      <vt:lpstr>PowerPoint Presentation</vt:lpstr>
      <vt:lpstr>PowerPoint Presentation</vt:lpstr>
      <vt:lpstr>PowerPoint Presentation</vt:lpstr>
      <vt:lpstr>Indicator Framework and Documentation</vt:lpstr>
      <vt:lpstr>Capacity Building</vt:lpstr>
      <vt:lpstr>Capacity Building</vt:lpstr>
      <vt:lpstr>Capacity Building 2022-2023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Prashanta</dc:creator>
  <cp:lastModifiedBy>USER1</cp:lastModifiedBy>
  <cp:revision>137</cp:revision>
  <cp:lastPrinted>2022-05-28T05:45:04Z</cp:lastPrinted>
  <dcterms:created xsi:type="dcterms:W3CDTF">2022-04-28T07:35:44Z</dcterms:created>
  <dcterms:modified xsi:type="dcterms:W3CDTF">2022-05-29T16:57:59Z</dcterms:modified>
</cp:coreProperties>
</file>